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Lst>
  <p:sldSz cx="9753600" cy="73152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rdo" charset="1" panose="02020600000000000000"/>
      <p:regular r:id="rId10"/>
    </p:embeddedFont>
    <p:embeddedFont>
      <p:font typeface="Cardo Bold" charset="1" panose="02020804080000020003"/>
      <p:regular r:id="rId11"/>
    </p:embeddedFont>
    <p:embeddedFont>
      <p:font typeface="Cardo Italics" charset="1" panose="02020600000000000000"/>
      <p:regular r:id="rId12"/>
    </p:embeddedFont>
    <p:embeddedFont>
      <p:font typeface="Clear Sans Bold" charset="1" panose="020B0803030202020304"/>
      <p:regular r:id="rId13"/>
    </p:embeddedFont>
    <p:embeddedFont>
      <p:font typeface="Clear Sans Bold Italics" charset="1" panose="020B0803030202090304"/>
      <p:regular r:id="rId14"/>
    </p:embeddedFont>
    <p:embeddedFont>
      <p:font typeface="Open Sans Light" charset="1" panose="020B0306030504020204"/>
      <p:regular r:id="rId15"/>
    </p:embeddedFont>
    <p:embeddedFont>
      <p:font typeface="Open Sans Light Bold" charset="1" panose="020B0806030504020204"/>
      <p:regular r:id="rId16"/>
    </p:embeddedFont>
    <p:embeddedFont>
      <p:font typeface="Open Sans Light Italics" charset="1" panose="020B0306030504020204"/>
      <p:regular r:id="rId17"/>
    </p:embeddedFont>
    <p:embeddedFont>
      <p:font typeface="Open Sans Light Bold Italics" charset="1" panose="020B0806030504020204"/>
      <p:regular r:id="rId18"/>
    </p:embeddedFont>
    <p:embeddedFont>
      <p:font typeface="Open Sans" charset="1" panose="020B0606030504020204"/>
      <p:regular r:id="rId19"/>
    </p:embeddedFont>
    <p:embeddedFont>
      <p:font typeface="Open Sans Bold" charset="1" panose="020B0806030504020204"/>
      <p:regular r:id="rId20"/>
    </p:embeddedFont>
    <p:embeddedFont>
      <p:font typeface="Open Sans Italics" charset="1" panose="020B0606030504020204"/>
      <p:regular r:id="rId21"/>
    </p:embeddedFont>
    <p:embeddedFont>
      <p:font typeface="Open Sans Bold Italics" charset="1" panose="020B0806030504020204"/>
      <p:regular r:id="rId22"/>
    </p:embeddedFont>
    <p:embeddedFont>
      <p:font typeface="Open Sans Extra Bold" charset="1" panose="020B0906030804020204"/>
      <p:regular r:id="rId23"/>
    </p:embeddedFont>
    <p:embeddedFont>
      <p:font typeface="Open Sans Extra Bold Italics" charset="1" panose="020B0906030804020204"/>
      <p:regular r:id="rId24"/>
    </p:embeddedFont>
    <p:embeddedFont>
      <p:font typeface="Didact Gothic" charset="1" panose="000005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jpe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001" t="4005" r="14001" b="0"/>
          <a:stretch>
            <a:fillRect/>
          </a:stretch>
        </p:blipFill>
        <p:spPr>
          <a:xfrm>
            <a:off x="0" y="0"/>
            <a:ext cx="9753600" cy="7315200"/>
          </a:xfrm>
          <a:prstGeom prst="rect">
            <a:avLst/>
          </a:prstGeom>
        </p:spPr>
      </p:pic>
      <p:sp>
        <p:nvSpPr>
          <p:cNvPr name="TextBox 3" id="3"/>
          <p:cNvSpPr txBox="true"/>
          <p:nvPr/>
        </p:nvSpPr>
        <p:spPr>
          <a:xfrm rot="0">
            <a:off x="134094" y="3288031"/>
            <a:ext cx="9485412" cy="1188340"/>
          </a:xfrm>
          <a:prstGeom prst="rect">
            <a:avLst/>
          </a:prstGeom>
        </p:spPr>
        <p:txBody>
          <a:bodyPr anchor="t" rtlCol="false" tIns="0" lIns="0" bIns="0" rIns="0">
            <a:spAutoFit/>
          </a:bodyPr>
          <a:lstStyle/>
          <a:p>
            <a:pPr algn="ctr">
              <a:lnSpc>
                <a:spcPts val="5460"/>
              </a:lnSpc>
            </a:pPr>
            <a:r>
              <a:rPr lang="en-US" sz="3900">
                <a:solidFill>
                  <a:srgbClr val="000000"/>
                </a:solidFill>
                <a:latin typeface="Open Sans Extra Bold"/>
              </a:rPr>
              <a:t>LOAN INTEREST RATE </a:t>
            </a:r>
          </a:p>
          <a:p>
            <a:pPr algn="ctr">
              <a:lnSpc>
                <a:spcPts val="2886"/>
              </a:lnSpc>
            </a:pPr>
            <a:r>
              <a:rPr lang="en-US" sz="3900">
                <a:solidFill>
                  <a:srgbClr val="000000"/>
                </a:solidFill>
                <a:latin typeface="Open Sans Extra Bold"/>
              </a:rPr>
              <a:t>PREDICTION</a:t>
            </a:r>
          </a:p>
        </p:txBody>
      </p:sp>
      <p:sp>
        <p:nvSpPr>
          <p:cNvPr name="TextBox 4" id="4"/>
          <p:cNvSpPr txBox="true"/>
          <p:nvPr/>
        </p:nvSpPr>
        <p:spPr>
          <a:xfrm rot="0">
            <a:off x="2774156" y="2817102"/>
            <a:ext cx="4205288" cy="323214"/>
          </a:xfrm>
          <a:prstGeom prst="rect">
            <a:avLst/>
          </a:prstGeom>
        </p:spPr>
        <p:txBody>
          <a:bodyPr anchor="t" rtlCol="false" tIns="0" lIns="0" bIns="0" rIns="0">
            <a:spAutoFit/>
          </a:bodyPr>
          <a:lstStyle/>
          <a:p>
            <a:pPr algn="ctr">
              <a:lnSpc>
                <a:spcPts val="2660"/>
              </a:lnSpc>
            </a:pPr>
            <a:r>
              <a:rPr lang="en-US" sz="1900">
                <a:solidFill>
                  <a:srgbClr val="000000"/>
                </a:solidFill>
                <a:latin typeface="Open Sans"/>
              </a:rPr>
              <a:t>PRESENTATION TEST DATA SCIENTIST</a:t>
            </a:r>
          </a:p>
        </p:txBody>
      </p:sp>
      <p:sp>
        <p:nvSpPr>
          <p:cNvPr name="TextBox 5" id="5"/>
          <p:cNvSpPr txBox="true"/>
          <p:nvPr/>
        </p:nvSpPr>
        <p:spPr>
          <a:xfrm rot="0">
            <a:off x="3209330" y="4741636"/>
            <a:ext cx="3334941" cy="372745"/>
          </a:xfrm>
          <a:prstGeom prst="rect">
            <a:avLst/>
          </a:prstGeom>
        </p:spPr>
        <p:txBody>
          <a:bodyPr anchor="t" rtlCol="false" tIns="0" lIns="0" bIns="0" rIns="0">
            <a:spAutoFit/>
          </a:bodyPr>
          <a:lstStyle/>
          <a:p>
            <a:pPr algn="ctr">
              <a:lnSpc>
                <a:spcPts val="3079"/>
              </a:lnSpc>
            </a:pPr>
            <a:r>
              <a:rPr lang="en-US" sz="2199">
                <a:solidFill>
                  <a:srgbClr val="000000"/>
                </a:solidFill>
                <a:latin typeface="Open Sans Light"/>
              </a:rPr>
              <a:t>Anggy Tri Anugrah Saputra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744803" y="1094909"/>
            <a:ext cx="1495200" cy="565958"/>
            <a:chOff x="0" y="0"/>
            <a:chExt cx="708599" cy="268216"/>
          </a:xfrm>
        </p:grpSpPr>
        <p:sp>
          <p:nvSpPr>
            <p:cNvPr name="Freeform 3" id="3"/>
            <p:cNvSpPr/>
            <p:nvPr/>
          </p:nvSpPr>
          <p:spPr>
            <a:xfrm>
              <a:off x="0" y="0"/>
              <a:ext cx="708599" cy="268216"/>
            </a:xfrm>
            <a:custGeom>
              <a:avLst/>
              <a:gdLst/>
              <a:ahLst/>
              <a:cxnLst/>
              <a:rect r="r" b="b" t="t" l="l"/>
              <a:pathLst>
                <a:path h="268216" w="708599">
                  <a:moveTo>
                    <a:pt x="0" y="0"/>
                  </a:moveTo>
                  <a:lnTo>
                    <a:pt x="708599" y="0"/>
                  </a:lnTo>
                  <a:lnTo>
                    <a:pt x="708599" y="268216"/>
                  </a:lnTo>
                  <a:lnTo>
                    <a:pt x="0" y="268216"/>
                  </a:lnTo>
                  <a:close/>
                </a:path>
              </a:pathLst>
            </a:custGeom>
            <a:solidFill>
              <a:srgbClr val="CB6CE6"/>
            </a:solidFill>
          </p:spPr>
        </p:sp>
        <p:sp>
          <p:nvSpPr>
            <p:cNvPr name="TextBox 4" id="4"/>
            <p:cNvSpPr txBox="true"/>
            <p:nvPr/>
          </p:nvSpPr>
          <p:spPr>
            <a:xfrm>
              <a:off x="0" y="0"/>
              <a:ext cx="812800" cy="812800"/>
            </a:xfrm>
            <a:prstGeom prst="rect">
              <a:avLst/>
            </a:prstGeom>
          </p:spPr>
          <p:txBody>
            <a:bodyPr anchor="ctr" rtlCol="false" tIns="25400" lIns="25400" bIns="25400" rIns="25400"/>
            <a:lstStyle/>
            <a:p>
              <a:pPr algn="ctr">
                <a:lnSpc>
                  <a:spcPts val="1404"/>
                </a:lnSpc>
              </a:pPr>
              <a:r>
                <a:rPr lang="en-US" sz="1200">
                  <a:solidFill>
                    <a:srgbClr val="000000"/>
                  </a:solidFill>
                  <a:latin typeface="Clear Sans Bold"/>
                </a:rPr>
                <a:t>Understand Dataset Content</a:t>
              </a:r>
            </a:p>
            <a:p>
              <a:pPr algn="ctr">
                <a:lnSpc>
                  <a:spcPts val="1404"/>
                </a:lnSpc>
              </a:pPr>
            </a:p>
          </p:txBody>
        </p:sp>
      </p:grpSp>
      <p:pic>
        <p:nvPicPr>
          <p:cNvPr name="Picture 5" id="5"/>
          <p:cNvPicPr>
            <a:picLocks noChangeAspect="true"/>
          </p:cNvPicPr>
          <p:nvPr/>
        </p:nvPicPr>
        <p:blipFill>
          <a:blip r:embed="rId2"/>
          <a:srcRect l="0" t="0" r="0" b="0"/>
          <a:stretch>
            <a:fillRect/>
          </a:stretch>
        </p:blipFill>
        <p:spPr>
          <a:xfrm flipH="false" flipV="false" rot="0">
            <a:off x="3280725" y="1294830"/>
            <a:ext cx="1558819" cy="1780162"/>
          </a:xfrm>
          <a:prstGeom prst="rect">
            <a:avLst/>
          </a:prstGeom>
        </p:spPr>
      </p:pic>
      <p:grpSp>
        <p:nvGrpSpPr>
          <p:cNvPr name="Group 6" id="6"/>
          <p:cNvGrpSpPr/>
          <p:nvPr/>
        </p:nvGrpSpPr>
        <p:grpSpPr>
          <a:xfrm rot="0">
            <a:off x="808598" y="2021559"/>
            <a:ext cx="1367612" cy="551064"/>
            <a:chOff x="0" y="0"/>
            <a:chExt cx="648133" cy="261158"/>
          </a:xfrm>
        </p:grpSpPr>
        <p:sp>
          <p:nvSpPr>
            <p:cNvPr name="Freeform 7" id="7"/>
            <p:cNvSpPr/>
            <p:nvPr/>
          </p:nvSpPr>
          <p:spPr>
            <a:xfrm>
              <a:off x="0" y="0"/>
              <a:ext cx="648133" cy="261158"/>
            </a:xfrm>
            <a:custGeom>
              <a:avLst/>
              <a:gdLst/>
              <a:ahLst/>
              <a:cxnLst/>
              <a:rect r="r" b="b" t="t" l="l"/>
              <a:pathLst>
                <a:path h="261158" w="648133">
                  <a:moveTo>
                    <a:pt x="0" y="0"/>
                  </a:moveTo>
                  <a:lnTo>
                    <a:pt x="648133" y="0"/>
                  </a:lnTo>
                  <a:lnTo>
                    <a:pt x="648133" y="261158"/>
                  </a:lnTo>
                  <a:lnTo>
                    <a:pt x="0" y="261158"/>
                  </a:lnTo>
                  <a:close/>
                </a:path>
              </a:pathLst>
            </a:custGeom>
            <a:solidFill>
              <a:srgbClr val="00CFCC"/>
            </a:solidFill>
          </p:spPr>
        </p:sp>
        <p:sp>
          <p:nvSpPr>
            <p:cNvPr name="TextBox 8" id="8"/>
            <p:cNvSpPr txBox="true"/>
            <p:nvPr/>
          </p:nvSpPr>
          <p:spPr>
            <a:xfrm>
              <a:off x="0" y="38100"/>
              <a:ext cx="812800" cy="774700"/>
            </a:xfrm>
            <a:prstGeom prst="rect">
              <a:avLst/>
            </a:prstGeom>
          </p:spPr>
          <p:txBody>
            <a:bodyPr anchor="ctr" rtlCol="false" tIns="50800" lIns="50800" bIns="50800" rIns="50800"/>
            <a:lstStyle/>
            <a:p>
              <a:pPr algn="ctr">
                <a:lnSpc>
                  <a:spcPts val="1008"/>
                </a:lnSpc>
              </a:pPr>
              <a:r>
                <a:rPr lang="en-US" sz="1200">
                  <a:solidFill>
                    <a:srgbClr val="000000"/>
                  </a:solidFill>
                  <a:latin typeface="Clear Sans Bold"/>
                </a:rPr>
                <a:t>Data Preprocessing</a:t>
              </a:r>
            </a:p>
          </p:txBody>
        </p:sp>
      </p:grpSp>
      <p:grpSp>
        <p:nvGrpSpPr>
          <p:cNvPr name="Group 9" id="9"/>
          <p:cNvGrpSpPr/>
          <p:nvPr/>
        </p:nvGrpSpPr>
        <p:grpSpPr>
          <a:xfrm rot="0">
            <a:off x="808598" y="2931663"/>
            <a:ext cx="1367612" cy="429718"/>
            <a:chOff x="0" y="0"/>
            <a:chExt cx="648133" cy="203650"/>
          </a:xfrm>
        </p:grpSpPr>
        <p:sp>
          <p:nvSpPr>
            <p:cNvPr name="Freeform 10" id="10"/>
            <p:cNvSpPr/>
            <p:nvPr/>
          </p:nvSpPr>
          <p:spPr>
            <a:xfrm>
              <a:off x="0" y="0"/>
              <a:ext cx="648133" cy="203650"/>
            </a:xfrm>
            <a:custGeom>
              <a:avLst/>
              <a:gdLst/>
              <a:ahLst/>
              <a:cxnLst/>
              <a:rect r="r" b="b" t="t" l="l"/>
              <a:pathLst>
                <a:path h="203650" w="648133">
                  <a:moveTo>
                    <a:pt x="0" y="0"/>
                  </a:moveTo>
                  <a:lnTo>
                    <a:pt x="648133" y="0"/>
                  </a:lnTo>
                  <a:lnTo>
                    <a:pt x="648133" y="203650"/>
                  </a:lnTo>
                  <a:lnTo>
                    <a:pt x="0" y="203650"/>
                  </a:lnTo>
                  <a:close/>
                </a:path>
              </a:pathLst>
            </a:custGeom>
            <a:solidFill>
              <a:srgbClr val="FFD6E1"/>
            </a:solidFill>
          </p:spPr>
        </p:sp>
        <p:sp>
          <p:nvSpPr>
            <p:cNvPr name="TextBox 11" id="11"/>
            <p:cNvSpPr txBox="true"/>
            <p:nvPr/>
          </p:nvSpPr>
          <p:spPr>
            <a:xfrm>
              <a:off x="0" y="38100"/>
              <a:ext cx="812800" cy="774700"/>
            </a:xfrm>
            <a:prstGeom prst="rect">
              <a:avLst/>
            </a:prstGeom>
          </p:spPr>
          <p:txBody>
            <a:bodyPr anchor="ctr" rtlCol="false" tIns="50800" lIns="50800" bIns="50800" rIns="50800"/>
            <a:lstStyle/>
            <a:p>
              <a:pPr algn="ctr">
                <a:lnSpc>
                  <a:spcPts val="1008"/>
                </a:lnSpc>
              </a:pPr>
              <a:r>
                <a:rPr lang="en-US" sz="1200">
                  <a:solidFill>
                    <a:srgbClr val="000000"/>
                  </a:solidFill>
                  <a:latin typeface="Clear Sans Bold Bold"/>
                </a:rPr>
                <a:t>EDA</a:t>
              </a:r>
            </a:p>
          </p:txBody>
        </p:sp>
      </p:grpSp>
      <p:grpSp>
        <p:nvGrpSpPr>
          <p:cNvPr name="Group 12" id="12"/>
          <p:cNvGrpSpPr/>
          <p:nvPr/>
        </p:nvGrpSpPr>
        <p:grpSpPr>
          <a:xfrm rot="0">
            <a:off x="808598" y="3841767"/>
            <a:ext cx="1367612" cy="400934"/>
            <a:chOff x="0" y="0"/>
            <a:chExt cx="648133" cy="190009"/>
          </a:xfrm>
        </p:grpSpPr>
        <p:sp>
          <p:nvSpPr>
            <p:cNvPr name="Freeform 13" id="13"/>
            <p:cNvSpPr/>
            <p:nvPr/>
          </p:nvSpPr>
          <p:spPr>
            <a:xfrm>
              <a:off x="0" y="0"/>
              <a:ext cx="648133" cy="190009"/>
            </a:xfrm>
            <a:custGeom>
              <a:avLst/>
              <a:gdLst/>
              <a:ahLst/>
              <a:cxnLst/>
              <a:rect r="r" b="b" t="t" l="l"/>
              <a:pathLst>
                <a:path h="190009" w="648133">
                  <a:moveTo>
                    <a:pt x="0" y="0"/>
                  </a:moveTo>
                  <a:lnTo>
                    <a:pt x="648133" y="0"/>
                  </a:lnTo>
                  <a:lnTo>
                    <a:pt x="648133" y="190009"/>
                  </a:lnTo>
                  <a:lnTo>
                    <a:pt x="0" y="190009"/>
                  </a:lnTo>
                  <a:close/>
                </a:path>
              </a:pathLst>
            </a:custGeom>
            <a:solidFill>
              <a:srgbClr val="FF9973"/>
            </a:solidFill>
          </p:spPr>
        </p:sp>
        <p:sp>
          <p:nvSpPr>
            <p:cNvPr name="TextBox 14" id="14"/>
            <p:cNvSpPr txBox="true"/>
            <p:nvPr/>
          </p:nvSpPr>
          <p:spPr>
            <a:xfrm>
              <a:off x="0" y="38100"/>
              <a:ext cx="812800" cy="774700"/>
            </a:xfrm>
            <a:prstGeom prst="rect">
              <a:avLst/>
            </a:prstGeom>
          </p:spPr>
          <p:txBody>
            <a:bodyPr anchor="ctr" rtlCol="false" tIns="50800" lIns="50800" bIns="50800" rIns="50800"/>
            <a:lstStyle/>
            <a:p>
              <a:pPr algn="ctr">
                <a:lnSpc>
                  <a:spcPts val="1008"/>
                </a:lnSpc>
              </a:pPr>
              <a:r>
                <a:rPr lang="en-US" sz="1200">
                  <a:solidFill>
                    <a:srgbClr val="000000"/>
                  </a:solidFill>
                  <a:latin typeface="Clear Sans Bold"/>
                </a:rPr>
                <a:t>Modelling</a:t>
              </a:r>
            </a:p>
          </p:txBody>
        </p:sp>
      </p:grpSp>
      <p:sp>
        <p:nvSpPr>
          <p:cNvPr name="AutoShape 15" id="15"/>
          <p:cNvSpPr/>
          <p:nvPr/>
        </p:nvSpPr>
        <p:spPr>
          <a:xfrm rot="5400000">
            <a:off x="1312057" y="1828077"/>
            <a:ext cx="360693" cy="0"/>
          </a:xfrm>
          <a:prstGeom prst="line">
            <a:avLst/>
          </a:prstGeom>
          <a:ln cap="flat" w="28575">
            <a:solidFill>
              <a:srgbClr val="FFFFFF"/>
            </a:solidFill>
            <a:prstDash val="solid"/>
            <a:headEnd type="none" len="sm" w="sm"/>
            <a:tailEnd type="arrow" len="sm" w="med"/>
          </a:ln>
        </p:spPr>
      </p:sp>
      <p:sp>
        <p:nvSpPr>
          <p:cNvPr name="AutoShape 16" id="16"/>
          <p:cNvSpPr/>
          <p:nvPr/>
        </p:nvSpPr>
        <p:spPr>
          <a:xfrm rot="5400000">
            <a:off x="1285786" y="2718803"/>
            <a:ext cx="360693" cy="0"/>
          </a:xfrm>
          <a:prstGeom prst="line">
            <a:avLst/>
          </a:prstGeom>
          <a:ln cap="flat" w="28575">
            <a:solidFill>
              <a:srgbClr val="FFD6E1"/>
            </a:solidFill>
            <a:prstDash val="solid"/>
            <a:headEnd type="none" len="sm" w="sm"/>
            <a:tailEnd type="arrow" len="sm" w="med"/>
          </a:ln>
        </p:spPr>
      </p:sp>
      <p:sp>
        <p:nvSpPr>
          <p:cNvPr name="AutoShape 17" id="17"/>
          <p:cNvSpPr/>
          <p:nvPr/>
        </p:nvSpPr>
        <p:spPr>
          <a:xfrm rot="-10800000">
            <a:off x="2175194" y="2289650"/>
            <a:ext cx="349993" cy="0"/>
          </a:xfrm>
          <a:prstGeom prst="line">
            <a:avLst/>
          </a:prstGeom>
          <a:ln cap="flat" w="28575">
            <a:solidFill>
              <a:srgbClr val="FFFFFF"/>
            </a:solidFill>
            <a:prstDash val="solid"/>
            <a:headEnd type="none" len="sm" w="sm"/>
            <a:tailEnd type="arrow" len="sm" w="med"/>
          </a:ln>
        </p:spPr>
      </p:sp>
      <p:sp>
        <p:nvSpPr>
          <p:cNvPr name="AutoShape 18" id="18"/>
          <p:cNvSpPr/>
          <p:nvPr/>
        </p:nvSpPr>
        <p:spPr>
          <a:xfrm rot="-5400000">
            <a:off x="2101882" y="2713258"/>
            <a:ext cx="873488" cy="0"/>
          </a:xfrm>
          <a:prstGeom prst="line">
            <a:avLst/>
          </a:prstGeom>
          <a:ln cap="flat" w="28575">
            <a:solidFill>
              <a:srgbClr val="FFFFFF"/>
            </a:solidFill>
            <a:prstDash val="solid"/>
            <a:headEnd type="none" len="sm" w="sm"/>
            <a:tailEnd type="none" len="sm" w="sm"/>
          </a:ln>
        </p:spPr>
      </p:sp>
      <p:sp>
        <p:nvSpPr>
          <p:cNvPr name="AutoShape 19" id="19"/>
          <p:cNvSpPr/>
          <p:nvPr/>
        </p:nvSpPr>
        <p:spPr>
          <a:xfrm rot="-10720483">
            <a:off x="2175528" y="3132826"/>
            <a:ext cx="349705" cy="0"/>
          </a:xfrm>
          <a:prstGeom prst="line">
            <a:avLst/>
          </a:prstGeom>
          <a:ln cap="flat" w="28575">
            <a:solidFill>
              <a:srgbClr val="FFFFFF"/>
            </a:solidFill>
            <a:prstDash val="solid"/>
            <a:headEnd type="none" len="sm" w="sm"/>
            <a:tailEnd type="none" len="sm" w="sm"/>
          </a:ln>
        </p:spPr>
      </p:sp>
      <p:sp>
        <p:nvSpPr>
          <p:cNvPr name="AutoShape 20" id="20"/>
          <p:cNvSpPr/>
          <p:nvPr/>
        </p:nvSpPr>
        <p:spPr>
          <a:xfrm rot="0">
            <a:off x="458605" y="4015963"/>
            <a:ext cx="349993" cy="0"/>
          </a:xfrm>
          <a:prstGeom prst="line">
            <a:avLst/>
          </a:prstGeom>
          <a:ln cap="flat" w="28575">
            <a:solidFill>
              <a:srgbClr val="FFFFFF"/>
            </a:solidFill>
            <a:prstDash val="solid"/>
            <a:headEnd type="none" len="sm" w="sm"/>
            <a:tailEnd type="arrow" len="sm" w="med"/>
          </a:ln>
        </p:spPr>
      </p:sp>
      <p:sp>
        <p:nvSpPr>
          <p:cNvPr name="AutoShape 21" id="21"/>
          <p:cNvSpPr/>
          <p:nvPr/>
        </p:nvSpPr>
        <p:spPr>
          <a:xfrm rot="5400000">
            <a:off x="-448303" y="3135630"/>
            <a:ext cx="1786937" cy="0"/>
          </a:xfrm>
          <a:prstGeom prst="line">
            <a:avLst/>
          </a:prstGeom>
          <a:ln cap="flat" w="28575">
            <a:solidFill>
              <a:srgbClr val="FFFFFF"/>
            </a:solidFill>
            <a:prstDash val="solid"/>
            <a:headEnd type="none" len="sm" w="sm"/>
            <a:tailEnd type="none" len="sm" w="sm"/>
          </a:ln>
        </p:spPr>
      </p:sp>
      <p:sp>
        <p:nvSpPr>
          <p:cNvPr name="AutoShape 22" id="22"/>
          <p:cNvSpPr/>
          <p:nvPr/>
        </p:nvSpPr>
        <p:spPr>
          <a:xfrm rot="79516">
            <a:off x="458558" y="2259338"/>
            <a:ext cx="349705" cy="0"/>
          </a:xfrm>
          <a:prstGeom prst="line">
            <a:avLst/>
          </a:prstGeom>
          <a:ln cap="flat" w="28575">
            <a:solidFill>
              <a:srgbClr val="FFFFFF"/>
            </a:solidFill>
            <a:prstDash val="solid"/>
            <a:headEnd type="none" len="sm" w="sm"/>
            <a:tailEnd type="none" len="sm" w="sm"/>
          </a:ln>
        </p:spPr>
      </p:sp>
      <p:pic>
        <p:nvPicPr>
          <p:cNvPr name="Picture 23" id="23"/>
          <p:cNvPicPr>
            <a:picLocks noChangeAspect="true"/>
          </p:cNvPicPr>
          <p:nvPr/>
        </p:nvPicPr>
        <p:blipFill>
          <a:blip r:embed="rId3"/>
          <a:srcRect l="0" t="0" r="0" b="0"/>
          <a:stretch>
            <a:fillRect/>
          </a:stretch>
        </p:blipFill>
        <p:spPr>
          <a:xfrm flipH="false" flipV="false" rot="0">
            <a:off x="3256612" y="3365979"/>
            <a:ext cx="1607046" cy="649984"/>
          </a:xfrm>
          <a:prstGeom prst="rect">
            <a:avLst/>
          </a:prstGeom>
        </p:spPr>
      </p:pic>
      <p:pic>
        <p:nvPicPr>
          <p:cNvPr name="Picture 24" id="24"/>
          <p:cNvPicPr>
            <a:picLocks noChangeAspect="true"/>
          </p:cNvPicPr>
          <p:nvPr/>
        </p:nvPicPr>
        <p:blipFill>
          <a:blip r:embed="rId4"/>
          <a:srcRect l="6325" t="40413" r="21632" b="0"/>
          <a:stretch>
            <a:fillRect/>
          </a:stretch>
        </p:blipFill>
        <p:spPr>
          <a:xfrm flipH="false" flipV="false" rot="0">
            <a:off x="5254183" y="1261459"/>
            <a:ext cx="4062514" cy="3360147"/>
          </a:xfrm>
          <a:prstGeom prst="rect">
            <a:avLst/>
          </a:prstGeom>
        </p:spPr>
      </p:pic>
      <p:pic>
        <p:nvPicPr>
          <p:cNvPr name="Picture 25" id="25"/>
          <p:cNvPicPr>
            <a:picLocks noChangeAspect="true"/>
          </p:cNvPicPr>
          <p:nvPr/>
        </p:nvPicPr>
        <p:blipFill>
          <a:blip r:embed="rId5"/>
          <a:srcRect l="0" t="0" r="0" b="0"/>
          <a:stretch>
            <a:fillRect/>
          </a:stretch>
        </p:blipFill>
        <p:spPr>
          <a:xfrm flipH="false" flipV="false" rot="0">
            <a:off x="5674590" y="4916881"/>
            <a:ext cx="3030003" cy="1725985"/>
          </a:xfrm>
          <a:prstGeom prst="rect">
            <a:avLst/>
          </a:prstGeom>
        </p:spPr>
      </p:pic>
      <p:pic>
        <p:nvPicPr>
          <p:cNvPr name="Picture 26" id="26"/>
          <p:cNvPicPr>
            <a:picLocks noChangeAspect="true"/>
          </p:cNvPicPr>
          <p:nvPr/>
        </p:nvPicPr>
        <p:blipFill>
          <a:blip r:embed="rId6"/>
          <a:srcRect l="0" t="0" r="0" b="0"/>
          <a:stretch>
            <a:fillRect/>
          </a:stretch>
        </p:blipFill>
        <p:spPr>
          <a:xfrm flipH="false" flipV="false" rot="0">
            <a:off x="1226223" y="4916881"/>
            <a:ext cx="4082398" cy="1725985"/>
          </a:xfrm>
          <a:prstGeom prst="rect">
            <a:avLst/>
          </a:prstGeom>
        </p:spPr>
      </p:pic>
      <p:sp>
        <p:nvSpPr>
          <p:cNvPr name="TextBox 27" id="27"/>
          <p:cNvSpPr txBox="true"/>
          <p:nvPr/>
        </p:nvSpPr>
        <p:spPr>
          <a:xfrm rot="0">
            <a:off x="0" y="224576"/>
            <a:ext cx="6051075" cy="514350"/>
          </a:xfrm>
          <a:prstGeom prst="rect">
            <a:avLst/>
          </a:prstGeom>
        </p:spPr>
        <p:txBody>
          <a:bodyPr anchor="t" rtlCol="false" tIns="0" lIns="0" bIns="0" rIns="0">
            <a:spAutoFit/>
          </a:bodyPr>
          <a:lstStyle/>
          <a:p>
            <a:pPr algn="ctr">
              <a:lnSpc>
                <a:spcPts val="4200"/>
              </a:lnSpc>
            </a:pPr>
            <a:r>
              <a:rPr lang="en-US" sz="3000" u="sng">
                <a:solidFill>
                  <a:srgbClr val="FFFFFF"/>
                </a:solidFill>
                <a:latin typeface="Open Sans"/>
              </a:rPr>
              <a:t>Model Development Process</a:t>
            </a:r>
          </a:p>
        </p:txBody>
      </p:sp>
      <p:sp>
        <p:nvSpPr>
          <p:cNvPr name="TextBox 28" id="28"/>
          <p:cNvSpPr txBox="true"/>
          <p:nvPr/>
        </p:nvSpPr>
        <p:spPr>
          <a:xfrm rot="0">
            <a:off x="3025538" y="912878"/>
            <a:ext cx="1462880" cy="297180"/>
          </a:xfrm>
          <a:prstGeom prst="rect">
            <a:avLst/>
          </a:prstGeom>
        </p:spPr>
        <p:txBody>
          <a:bodyPr anchor="t" rtlCol="false" tIns="0" lIns="0" bIns="0" rIns="0">
            <a:spAutoFit/>
          </a:bodyPr>
          <a:lstStyle/>
          <a:p>
            <a:pPr algn="ctr">
              <a:lnSpc>
                <a:spcPts val="2520"/>
              </a:lnSpc>
            </a:pPr>
            <a:r>
              <a:rPr lang="en-US" sz="1800">
                <a:solidFill>
                  <a:srgbClr val="03989E"/>
                </a:solidFill>
                <a:latin typeface="Open Sans Light Bold"/>
              </a:rPr>
              <a:t>Temuan:</a:t>
            </a:r>
          </a:p>
        </p:txBody>
      </p:sp>
      <p:sp>
        <p:nvSpPr>
          <p:cNvPr name="TextBox 29" id="29"/>
          <p:cNvSpPr txBox="true"/>
          <p:nvPr/>
        </p:nvSpPr>
        <p:spPr>
          <a:xfrm rot="0">
            <a:off x="5449144" y="1301919"/>
            <a:ext cx="2336904" cy="297180"/>
          </a:xfrm>
          <a:prstGeom prst="rect">
            <a:avLst/>
          </a:prstGeom>
        </p:spPr>
        <p:txBody>
          <a:bodyPr anchor="t" rtlCol="false" tIns="0" lIns="0" bIns="0" rIns="0">
            <a:spAutoFit/>
          </a:bodyPr>
          <a:lstStyle/>
          <a:p>
            <a:pPr>
              <a:lnSpc>
                <a:spcPts val="2520"/>
              </a:lnSpc>
            </a:pPr>
            <a:r>
              <a:rPr lang="en-US" sz="1800">
                <a:solidFill>
                  <a:srgbClr val="000000"/>
                </a:solidFill>
                <a:latin typeface="Open Sans Light Bold"/>
              </a:rPr>
              <a:t>Tindakan:</a:t>
            </a:r>
          </a:p>
        </p:txBody>
      </p:sp>
      <p:sp>
        <p:nvSpPr>
          <p:cNvPr name="TextBox 30" id="30"/>
          <p:cNvSpPr txBox="true"/>
          <p:nvPr/>
        </p:nvSpPr>
        <p:spPr>
          <a:xfrm rot="0">
            <a:off x="5308621" y="1660290"/>
            <a:ext cx="3953637" cy="1468495"/>
          </a:xfrm>
          <a:prstGeom prst="rect">
            <a:avLst/>
          </a:prstGeom>
        </p:spPr>
        <p:txBody>
          <a:bodyPr anchor="t" rtlCol="false" tIns="0" lIns="0" bIns="0" rIns="0">
            <a:spAutoFit/>
          </a:bodyPr>
          <a:lstStyle/>
          <a:p>
            <a:pPr marL="269299" indent="-134650" lvl="1">
              <a:lnSpc>
                <a:spcPts val="1708"/>
              </a:lnSpc>
              <a:buFont typeface="Arial"/>
              <a:buChar char="•"/>
            </a:pPr>
            <a:r>
              <a:rPr lang="en-US" sz="1247">
                <a:solidFill>
                  <a:srgbClr val="000000"/>
                </a:solidFill>
                <a:latin typeface="Open Sans Light"/>
              </a:rPr>
              <a:t>pada data yang terdapat missing value  &lt; 16% dilakukan tindakan Imputation mengunakan Mean dan mode. </a:t>
            </a:r>
          </a:p>
          <a:p>
            <a:pPr marL="269299" indent="-134650" lvl="1">
              <a:lnSpc>
                <a:spcPts val="1708"/>
              </a:lnSpc>
              <a:buFont typeface="Arial"/>
              <a:buChar char="•"/>
            </a:pPr>
            <a:r>
              <a:rPr lang="en-US" sz="1247">
                <a:solidFill>
                  <a:srgbClr val="000000"/>
                </a:solidFill>
                <a:latin typeface="Open Sans Light"/>
              </a:rPr>
              <a:t> pada data Target kita terdapat 3 nilai Unique, saya merubah data ini menjadi 2 nilai unique yaitu, 0 dan 1, dikarnakan jika kita menggunakan 3 akan mengurangi nilai accuracy pada model.</a:t>
            </a:r>
          </a:p>
        </p:txBody>
      </p:sp>
      <p:sp>
        <p:nvSpPr>
          <p:cNvPr name="TextBox 31" id="31"/>
          <p:cNvSpPr txBox="true"/>
          <p:nvPr/>
        </p:nvSpPr>
        <p:spPr>
          <a:xfrm rot="0">
            <a:off x="5443193" y="3337404"/>
            <a:ext cx="3684494" cy="1092200"/>
          </a:xfrm>
          <a:prstGeom prst="rect">
            <a:avLst/>
          </a:prstGeom>
        </p:spPr>
        <p:txBody>
          <a:bodyPr anchor="t" rtlCol="false" tIns="0" lIns="0" bIns="0" rIns="0">
            <a:spAutoFit/>
          </a:bodyPr>
          <a:lstStyle/>
          <a:p>
            <a:pPr>
              <a:lnSpc>
                <a:spcPts val="1750"/>
              </a:lnSpc>
            </a:pPr>
            <a:r>
              <a:rPr lang="en-US" sz="1250">
                <a:solidFill>
                  <a:srgbClr val="000000"/>
                </a:solidFill>
                <a:latin typeface="Open Sans Light Bold Italics"/>
              </a:rPr>
              <a:t>Catatan:</a:t>
            </a:r>
          </a:p>
          <a:p>
            <a:pPr>
              <a:lnSpc>
                <a:spcPts val="1750"/>
              </a:lnSpc>
            </a:pPr>
            <a:r>
              <a:rPr lang="en-US" sz="1250">
                <a:solidFill>
                  <a:srgbClr val="000000"/>
                </a:solidFill>
                <a:latin typeface="Open Sans Light"/>
              </a:rPr>
              <a:t>menentukan untuk menggabung nilai unique. ini, saya melihat dari grafik dibawah ini bahwa target 2 dan 3 saling berdekatan dan  yang saya tahu tingkat bunga berpengaruh dengan jumlah pinjaman.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38929" y="2488435"/>
            <a:ext cx="3350192" cy="1790499"/>
          </a:xfrm>
          <a:prstGeom prst="rect">
            <a:avLst/>
          </a:prstGeom>
        </p:spPr>
      </p:pic>
      <p:pic>
        <p:nvPicPr>
          <p:cNvPr name="Picture 3" id="3"/>
          <p:cNvPicPr>
            <a:picLocks noChangeAspect="true"/>
          </p:cNvPicPr>
          <p:nvPr/>
        </p:nvPicPr>
        <p:blipFill>
          <a:blip r:embed="rId3"/>
          <a:srcRect l="3828" t="53472" r="3588" b="34942"/>
          <a:stretch>
            <a:fillRect/>
          </a:stretch>
        </p:blipFill>
        <p:spPr>
          <a:xfrm flipH="false" flipV="false" rot="0">
            <a:off x="338929" y="1163426"/>
            <a:ext cx="9295070" cy="1163084"/>
          </a:xfrm>
          <a:prstGeom prst="rect">
            <a:avLst/>
          </a:prstGeom>
        </p:spPr>
      </p:pic>
      <p:grpSp>
        <p:nvGrpSpPr>
          <p:cNvPr name="Group 4" id="4"/>
          <p:cNvGrpSpPr/>
          <p:nvPr/>
        </p:nvGrpSpPr>
        <p:grpSpPr>
          <a:xfrm rot="0">
            <a:off x="3908450" y="2488435"/>
            <a:ext cx="2368538" cy="213168"/>
            <a:chOff x="0" y="0"/>
            <a:chExt cx="3158050" cy="284225"/>
          </a:xfrm>
        </p:grpSpPr>
        <p:grpSp>
          <p:nvGrpSpPr>
            <p:cNvPr name="Group 5" id="5"/>
            <p:cNvGrpSpPr>
              <a:grpSpLocks noChangeAspect="true"/>
            </p:cNvGrpSpPr>
            <p:nvPr/>
          </p:nvGrpSpPr>
          <p:grpSpPr>
            <a:xfrm rot="0">
              <a:off x="0" y="0"/>
              <a:ext cx="3158050" cy="284225"/>
              <a:chOff x="0" y="0"/>
              <a:chExt cx="1270000" cy="114300"/>
            </a:xfrm>
          </p:grpSpPr>
          <p:sp>
            <p:nvSpPr>
              <p:cNvPr name="Freeform 6" id="6"/>
              <p:cNvSpPr/>
              <p:nvPr/>
            </p:nvSpPr>
            <p:spPr>
              <a:xfrm>
                <a:off x="-2823" y="-92"/>
                <a:ext cx="1275645" cy="114483"/>
              </a:xfrm>
              <a:custGeom>
                <a:avLst/>
                <a:gdLst/>
                <a:ahLst/>
                <a:cxnLst/>
                <a:rect r="r" b="b" t="t" l="l"/>
                <a:pathLst>
                  <a:path h="114483" w="1275645">
                    <a:moveTo>
                      <a:pt x="59973" y="92"/>
                    </a:moveTo>
                    <a:lnTo>
                      <a:pt x="1215673" y="92"/>
                    </a:lnTo>
                    <a:cubicBezTo>
                      <a:pt x="1236152" y="0"/>
                      <a:pt x="1255114" y="10873"/>
                      <a:pt x="1265380" y="28593"/>
                    </a:cubicBezTo>
                    <a:cubicBezTo>
                      <a:pt x="1275646" y="46313"/>
                      <a:pt x="1275646" y="68171"/>
                      <a:pt x="1265380" y="85891"/>
                    </a:cubicBezTo>
                    <a:cubicBezTo>
                      <a:pt x="1255114" y="103611"/>
                      <a:pt x="1236152" y="114484"/>
                      <a:pt x="12156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E1E1E1"/>
              </a:solidFill>
            </p:spPr>
          </p:sp>
          <p:sp>
            <p:nvSpPr>
              <p:cNvPr name="Freeform 7" id="7"/>
              <p:cNvSpPr/>
              <p:nvPr/>
            </p:nvSpPr>
            <p:spPr>
              <a:xfrm>
                <a:off x="-2823" y="-92"/>
                <a:ext cx="589845" cy="114483"/>
              </a:xfrm>
              <a:custGeom>
                <a:avLst/>
                <a:gdLst/>
                <a:ahLst/>
                <a:cxnLst/>
                <a:rect r="r" b="b" t="t" l="l"/>
                <a:pathLst>
                  <a:path h="114483" w="589845">
                    <a:moveTo>
                      <a:pt x="59973" y="92"/>
                    </a:moveTo>
                    <a:lnTo>
                      <a:pt x="529873" y="92"/>
                    </a:lnTo>
                    <a:cubicBezTo>
                      <a:pt x="550352" y="0"/>
                      <a:pt x="569314" y="10873"/>
                      <a:pt x="579580" y="28593"/>
                    </a:cubicBezTo>
                    <a:cubicBezTo>
                      <a:pt x="589846" y="46313"/>
                      <a:pt x="589846" y="68171"/>
                      <a:pt x="579580" y="85891"/>
                    </a:cubicBezTo>
                    <a:cubicBezTo>
                      <a:pt x="569314" y="103611"/>
                      <a:pt x="550352" y="114484"/>
                      <a:pt x="5298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6CE5E8"/>
              </a:solidFill>
            </p:spPr>
          </p:sp>
        </p:grpSp>
      </p:grpSp>
      <p:grpSp>
        <p:nvGrpSpPr>
          <p:cNvPr name="Group 8" id="8"/>
          <p:cNvGrpSpPr/>
          <p:nvPr/>
        </p:nvGrpSpPr>
        <p:grpSpPr>
          <a:xfrm rot="0">
            <a:off x="3908450" y="2730179"/>
            <a:ext cx="2368538" cy="213168"/>
            <a:chOff x="0" y="0"/>
            <a:chExt cx="3158050" cy="284225"/>
          </a:xfrm>
        </p:grpSpPr>
        <p:grpSp>
          <p:nvGrpSpPr>
            <p:cNvPr name="Group 9" id="9"/>
            <p:cNvGrpSpPr>
              <a:grpSpLocks noChangeAspect="true"/>
            </p:cNvGrpSpPr>
            <p:nvPr/>
          </p:nvGrpSpPr>
          <p:grpSpPr>
            <a:xfrm rot="0">
              <a:off x="0" y="0"/>
              <a:ext cx="3158050" cy="284225"/>
              <a:chOff x="0" y="0"/>
              <a:chExt cx="1270000" cy="114300"/>
            </a:xfrm>
          </p:grpSpPr>
          <p:sp>
            <p:nvSpPr>
              <p:cNvPr name="Freeform 10" id="10"/>
              <p:cNvSpPr/>
              <p:nvPr/>
            </p:nvSpPr>
            <p:spPr>
              <a:xfrm>
                <a:off x="-2823" y="-92"/>
                <a:ext cx="1275645" cy="114483"/>
              </a:xfrm>
              <a:custGeom>
                <a:avLst/>
                <a:gdLst/>
                <a:ahLst/>
                <a:cxnLst/>
                <a:rect r="r" b="b" t="t" l="l"/>
                <a:pathLst>
                  <a:path h="114483" w="1275645">
                    <a:moveTo>
                      <a:pt x="59973" y="92"/>
                    </a:moveTo>
                    <a:lnTo>
                      <a:pt x="1215673" y="92"/>
                    </a:lnTo>
                    <a:cubicBezTo>
                      <a:pt x="1236152" y="0"/>
                      <a:pt x="1255114" y="10873"/>
                      <a:pt x="1265380" y="28593"/>
                    </a:cubicBezTo>
                    <a:cubicBezTo>
                      <a:pt x="1275646" y="46313"/>
                      <a:pt x="1275646" y="68171"/>
                      <a:pt x="1265380" y="85891"/>
                    </a:cubicBezTo>
                    <a:cubicBezTo>
                      <a:pt x="1255114" y="103611"/>
                      <a:pt x="1236152" y="114484"/>
                      <a:pt x="12156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E1E1E1"/>
              </a:solidFill>
            </p:spPr>
          </p:sp>
          <p:sp>
            <p:nvSpPr>
              <p:cNvPr name="Freeform 11" id="11"/>
              <p:cNvSpPr/>
              <p:nvPr/>
            </p:nvSpPr>
            <p:spPr>
              <a:xfrm>
                <a:off x="-2823" y="-92"/>
                <a:ext cx="589845" cy="114483"/>
              </a:xfrm>
              <a:custGeom>
                <a:avLst/>
                <a:gdLst/>
                <a:ahLst/>
                <a:cxnLst/>
                <a:rect r="r" b="b" t="t" l="l"/>
                <a:pathLst>
                  <a:path h="114483" w="589845">
                    <a:moveTo>
                      <a:pt x="59973" y="92"/>
                    </a:moveTo>
                    <a:lnTo>
                      <a:pt x="529873" y="92"/>
                    </a:lnTo>
                    <a:cubicBezTo>
                      <a:pt x="550352" y="0"/>
                      <a:pt x="569314" y="10873"/>
                      <a:pt x="579580" y="28593"/>
                    </a:cubicBezTo>
                    <a:cubicBezTo>
                      <a:pt x="589846" y="46313"/>
                      <a:pt x="589846" y="68171"/>
                      <a:pt x="579580" y="85891"/>
                    </a:cubicBezTo>
                    <a:cubicBezTo>
                      <a:pt x="569314" y="103611"/>
                      <a:pt x="550352" y="114484"/>
                      <a:pt x="5298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6CE5E8"/>
              </a:solidFill>
            </p:spPr>
          </p:sp>
        </p:grpSp>
      </p:grpSp>
      <p:grpSp>
        <p:nvGrpSpPr>
          <p:cNvPr name="Group 12" id="12"/>
          <p:cNvGrpSpPr/>
          <p:nvPr/>
        </p:nvGrpSpPr>
        <p:grpSpPr>
          <a:xfrm rot="0">
            <a:off x="3908450" y="2971922"/>
            <a:ext cx="2368538" cy="213168"/>
            <a:chOff x="0" y="0"/>
            <a:chExt cx="3158050" cy="284225"/>
          </a:xfrm>
        </p:grpSpPr>
        <p:grpSp>
          <p:nvGrpSpPr>
            <p:cNvPr name="Group 13" id="13"/>
            <p:cNvGrpSpPr>
              <a:grpSpLocks noChangeAspect="true"/>
            </p:cNvGrpSpPr>
            <p:nvPr/>
          </p:nvGrpSpPr>
          <p:grpSpPr>
            <a:xfrm rot="0">
              <a:off x="0" y="0"/>
              <a:ext cx="3158050" cy="284225"/>
              <a:chOff x="0" y="0"/>
              <a:chExt cx="1270000" cy="114300"/>
            </a:xfrm>
          </p:grpSpPr>
          <p:sp>
            <p:nvSpPr>
              <p:cNvPr name="Freeform 14" id="14"/>
              <p:cNvSpPr/>
              <p:nvPr/>
            </p:nvSpPr>
            <p:spPr>
              <a:xfrm>
                <a:off x="-2823" y="-92"/>
                <a:ext cx="1275645" cy="114483"/>
              </a:xfrm>
              <a:custGeom>
                <a:avLst/>
                <a:gdLst/>
                <a:ahLst/>
                <a:cxnLst/>
                <a:rect r="r" b="b" t="t" l="l"/>
                <a:pathLst>
                  <a:path h="114483" w="1275645">
                    <a:moveTo>
                      <a:pt x="59973" y="92"/>
                    </a:moveTo>
                    <a:lnTo>
                      <a:pt x="1215673" y="92"/>
                    </a:lnTo>
                    <a:cubicBezTo>
                      <a:pt x="1236152" y="0"/>
                      <a:pt x="1255114" y="10873"/>
                      <a:pt x="1265380" y="28593"/>
                    </a:cubicBezTo>
                    <a:cubicBezTo>
                      <a:pt x="1275646" y="46313"/>
                      <a:pt x="1275646" y="68171"/>
                      <a:pt x="1265380" y="85891"/>
                    </a:cubicBezTo>
                    <a:cubicBezTo>
                      <a:pt x="1255114" y="103611"/>
                      <a:pt x="1236152" y="114484"/>
                      <a:pt x="12156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E1E1E1"/>
              </a:solidFill>
            </p:spPr>
          </p:sp>
          <p:sp>
            <p:nvSpPr>
              <p:cNvPr name="Freeform 15" id="15"/>
              <p:cNvSpPr/>
              <p:nvPr/>
            </p:nvSpPr>
            <p:spPr>
              <a:xfrm>
                <a:off x="-2823" y="-92"/>
                <a:ext cx="589845" cy="114483"/>
              </a:xfrm>
              <a:custGeom>
                <a:avLst/>
                <a:gdLst/>
                <a:ahLst/>
                <a:cxnLst/>
                <a:rect r="r" b="b" t="t" l="l"/>
                <a:pathLst>
                  <a:path h="114483" w="589845">
                    <a:moveTo>
                      <a:pt x="59973" y="92"/>
                    </a:moveTo>
                    <a:lnTo>
                      <a:pt x="529873" y="92"/>
                    </a:lnTo>
                    <a:cubicBezTo>
                      <a:pt x="550352" y="0"/>
                      <a:pt x="569314" y="10873"/>
                      <a:pt x="579580" y="28593"/>
                    </a:cubicBezTo>
                    <a:cubicBezTo>
                      <a:pt x="589846" y="46313"/>
                      <a:pt x="589846" y="68171"/>
                      <a:pt x="579580" y="85891"/>
                    </a:cubicBezTo>
                    <a:cubicBezTo>
                      <a:pt x="569314" y="103611"/>
                      <a:pt x="550352" y="114484"/>
                      <a:pt x="5298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6CE5E8"/>
              </a:solidFill>
            </p:spPr>
          </p:sp>
        </p:grpSp>
      </p:grpSp>
      <p:grpSp>
        <p:nvGrpSpPr>
          <p:cNvPr name="Group 16" id="16"/>
          <p:cNvGrpSpPr/>
          <p:nvPr/>
        </p:nvGrpSpPr>
        <p:grpSpPr>
          <a:xfrm rot="0">
            <a:off x="3914502" y="3213665"/>
            <a:ext cx="2368538" cy="213168"/>
            <a:chOff x="0" y="0"/>
            <a:chExt cx="3158050" cy="284225"/>
          </a:xfrm>
        </p:grpSpPr>
        <p:grpSp>
          <p:nvGrpSpPr>
            <p:cNvPr name="Group 17" id="17"/>
            <p:cNvGrpSpPr>
              <a:grpSpLocks noChangeAspect="true"/>
            </p:cNvGrpSpPr>
            <p:nvPr/>
          </p:nvGrpSpPr>
          <p:grpSpPr>
            <a:xfrm rot="0">
              <a:off x="0" y="0"/>
              <a:ext cx="3158050" cy="284225"/>
              <a:chOff x="0" y="0"/>
              <a:chExt cx="1270000" cy="114300"/>
            </a:xfrm>
          </p:grpSpPr>
          <p:sp>
            <p:nvSpPr>
              <p:cNvPr name="Freeform 18" id="18"/>
              <p:cNvSpPr/>
              <p:nvPr/>
            </p:nvSpPr>
            <p:spPr>
              <a:xfrm>
                <a:off x="-2823" y="-92"/>
                <a:ext cx="1275645" cy="114483"/>
              </a:xfrm>
              <a:custGeom>
                <a:avLst/>
                <a:gdLst/>
                <a:ahLst/>
                <a:cxnLst/>
                <a:rect r="r" b="b" t="t" l="l"/>
                <a:pathLst>
                  <a:path h="114483" w="1275645">
                    <a:moveTo>
                      <a:pt x="59973" y="92"/>
                    </a:moveTo>
                    <a:lnTo>
                      <a:pt x="1215673" y="92"/>
                    </a:lnTo>
                    <a:cubicBezTo>
                      <a:pt x="1236152" y="0"/>
                      <a:pt x="1255114" y="10873"/>
                      <a:pt x="1265380" y="28593"/>
                    </a:cubicBezTo>
                    <a:cubicBezTo>
                      <a:pt x="1275646" y="46313"/>
                      <a:pt x="1275646" y="68171"/>
                      <a:pt x="1265380" y="85891"/>
                    </a:cubicBezTo>
                    <a:cubicBezTo>
                      <a:pt x="1255114" y="103611"/>
                      <a:pt x="1236152" y="114484"/>
                      <a:pt x="12156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E1E1E1"/>
              </a:solidFill>
            </p:spPr>
          </p:sp>
          <p:sp>
            <p:nvSpPr>
              <p:cNvPr name="Freeform 19" id="19"/>
              <p:cNvSpPr/>
              <p:nvPr/>
            </p:nvSpPr>
            <p:spPr>
              <a:xfrm>
                <a:off x="-2823" y="-92"/>
                <a:ext cx="589845" cy="114483"/>
              </a:xfrm>
              <a:custGeom>
                <a:avLst/>
                <a:gdLst/>
                <a:ahLst/>
                <a:cxnLst/>
                <a:rect r="r" b="b" t="t" l="l"/>
                <a:pathLst>
                  <a:path h="114483" w="589845">
                    <a:moveTo>
                      <a:pt x="59973" y="92"/>
                    </a:moveTo>
                    <a:lnTo>
                      <a:pt x="529873" y="92"/>
                    </a:lnTo>
                    <a:cubicBezTo>
                      <a:pt x="550352" y="0"/>
                      <a:pt x="569314" y="10873"/>
                      <a:pt x="579580" y="28593"/>
                    </a:cubicBezTo>
                    <a:cubicBezTo>
                      <a:pt x="589846" y="46313"/>
                      <a:pt x="589846" y="68171"/>
                      <a:pt x="579580" y="85891"/>
                    </a:cubicBezTo>
                    <a:cubicBezTo>
                      <a:pt x="569314" y="103611"/>
                      <a:pt x="550352" y="114484"/>
                      <a:pt x="5298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6CE5E8"/>
              </a:solidFill>
            </p:spPr>
          </p:sp>
        </p:grpSp>
      </p:grpSp>
      <p:grpSp>
        <p:nvGrpSpPr>
          <p:cNvPr name="Group 20" id="20"/>
          <p:cNvGrpSpPr/>
          <p:nvPr/>
        </p:nvGrpSpPr>
        <p:grpSpPr>
          <a:xfrm rot="0">
            <a:off x="3929163" y="3464934"/>
            <a:ext cx="2368538" cy="213168"/>
            <a:chOff x="0" y="0"/>
            <a:chExt cx="3158050" cy="284225"/>
          </a:xfrm>
        </p:grpSpPr>
        <p:grpSp>
          <p:nvGrpSpPr>
            <p:cNvPr name="Group 21" id="21"/>
            <p:cNvGrpSpPr>
              <a:grpSpLocks noChangeAspect="true"/>
            </p:cNvGrpSpPr>
            <p:nvPr/>
          </p:nvGrpSpPr>
          <p:grpSpPr>
            <a:xfrm rot="0">
              <a:off x="0" y="0"/>
              <a:ext cx="3158050" cy="284225"/>
              <a:chOff x="0" y="0"/>
              <a:chExt cx="1270000" cy="114300"/>
            </a:xfrm>
          </p:grpSpPr>
          <p:sp>
            <p:nvSpPr>
              <p:cNvPr name="Freeform 22" id="22"/>
              <p:cNvSpPr/>
              <p:nvPr/>
            </p:nvSpPr>
            <p:spPr>
              <a:xfrm>
                <a:off x="-2823" y="-92"/>
                <a:ext cx="1275645" cy="114483"/>
              </a:xfrm>
              <a:custGeom>
                <a:avLst/>
                <a:gdLst/>
                <a:ahLst/>
                <a:cxnLst/>
                <a:rect r="r" b="b" t="t" l="l"/>
                <a:pathLst>
                  <a:path h="114483" w="1275645">
                    <a:moveTo>
                      <a:pt x="59973" y="92"/>
                    </a:moveTo>
                    <a:lnTo>
                      <a:pt x="1215673" y="92"/>
                    </a:lnTo>
                    <a:cubicBezTo>
                      <a:pt x="1236152" y="0"/>
                      <a:pt x="1255114" y="10873"/>
                      <a:pt x="1265380" y="28593"/>
                    </a:cubicBezTo>
                    <a:cubicBezTo>
                      <a:pt x="1275646" y="46313"/>
                      <a:pt x="1275646" y="68171"/>
                      <a:pt x="1265380" y="85891"/>
                    </a:cubicBezTo>
                    <a:cubicBezTo>
                      <a:pt x="1255114" y="103611"/>
                      <a:pt x="1236152" y="114484"/>
                      <a:pt x="12156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E1E1E1"/>
              </a:solidFill>
            </p:spPr>
          </p:sp>
          <p:sp>
            <p:nvSpPr>
              <p:cNvPr name="Freeform 23" id="23"/>
              <p:cNvSpPr/>
              <p:nvPr/>
            </p:nvSpPr>
            <p:spPr>
              <a:xfrm>
                <a:off x="-2823" y="-92"/>
                <a:ext cx="589845" cy="114483"/>
              </a:xfrm>
              <a:custGeom>
                <a:avLst/>
                <a:gdLst/>
                <a:ahLst/>
                <a:cxnLst/>
                <a:rect r="r" b="b" t="t" l="l"/>
                <a:pathLst>
                  <a:path h="114483" w="589845">
                    <a:moveTo>
                      <a:pt x="59973" y="92"/>
                    </a:moveTo>
                    <a:lnTo>
                      <a:pt x="529873" y="92"/>
                    </a:lnTo>
                    <a:cubicBezTo>
                      <a:pt x="550352" y="0"/>
                      <a:pt x="569314" y="10873"/>
                      <a:pt x="579580" y="28593"/>
                    </a:cubicBezTo>
                    <a:cubicBezTo>
                      <a:pt x="589846" y="46313"/>
                      <a:pt x="589846" y="68171"/>
                      <a:pt x="579580" y="85891"/>
                    </a:cubicBezTo>
                    <a:cubicBezTo>
                      <a:pt x="569314" y="103611"/>
                      <a:pt x="550352" y="114484"/>
                      <a:pt x="529873" y="114392"/>
                    </a:cubicBezTo>
                    <a:lnTo>
                      <a:pt x="59973" y="114392"/>
                    </a:lnTo>
                    <a:cubicBezTo>
                      <a:pt x="39494" y="114484"/>
                      <a:pt x="20532" y="103611"/>
                      <a:pt x="10266" y="85891"/>
                    </a:cubicBezTo>
                    <a:cubicBezTo>
                      <a:pt x="0" y="68171"/>
                      <a:pt x="0" y="46313"/>
                      <a:pt x="10266" y="28593"/>
                    </a:cubicBezTo>
                    <a:cubicBezTo>
                      <a:pt x="20532" y="10873"/>
                      <a:pt x="39494" y="0"/>
                      <a:pt x="59973" y="92"/>
                    </a:cubicBezTo>
                    <a:close/>
                  </a:path>
                </a:pathLst>
              </a:custGeom>
              <a:solidFill>
                <a:srgbClr val="6CE5E8"/>
              </a:solidFill>
            </p:spPr>
          </p:sp>
        </p:grpSp>
      </p:grpSp>
      <p:grpSp>
        <p:nvGrpSpPr>
          <p:cNvPr name="Group 24" id="24"/>
          <p:cNvGrpSpPr/>
          <p:nvPr/>
        </p:nvGrpSpPr>
        <p:grpSpPr>
          <a:xfrm rot="0">
            <a:off x="3908450" y="3706677"/>
            <a:ext cx="2368538" cy="331595"/>
            <a:chOff x="0" y="0"/>
            <a:chExt cx="3158050" cy="442127"/>
          </a:xfrm>
        </p:grpSpPr>
        <p:grpSp>
          <p:nvGrpSpPr>
            <p:cNvPr name="Group 25" id="25"/>
            <p:cNvGrpSpPr>
              <a:grpSpLocks noChangeAspect="true"/>
            </p:cNvGrpSpPr>
            <p:nvPr/>
          </p:nvGrpSpPr>
          <p:grpSpPr>
            <a:xfrm rot="0">
              <a:off x="0" y="0"/>
              <a:ext cx="3158050" cy="442127"/>
              <a:chOff x="0" y="0"/>
              <a:chExt cx="1270000" cy="177800"/>
            </a:xfrm>
          </p:grpSpPr>
          <p:sp>
            <p:nvSpPr>
              <p:cNvPr name="Freeform 26" id="26"/>
              <p:cNvSpPr/>
              <p:nvPr/>
            </p:nvSpPr>
            <p:spPr>
              <a:xfrm>
                <a:off x="-4391" y="-142"/>
                <a:ext cx="1278781" cy="178085"/>
              </a:xfrm>
              <a:custGeom>
                <a:avLst/>
                <a:gdLst/>
                <a:ahLst/>
                <a:cxnLst/>
                <a:rect r="r" b="b" t="t" l="l"/>
                <a:pathLst>
                  <a:path h="178085" w="1278781">
                    <a:moveTo>
                      <a:pt x="93291" y="142"/>
                    </a:moveTo>
                    <a:lnTo>
                      <a:pt x="1185491" y="142"/>
                    </a:lnTo>
                    <a:lnTo>
                      <a:pt x="1185491" y="142"/>
                    </a:lnTo>
                    <a:cubicBezTo>
                      <a:pt x="1217347" y="0"/>
                      <a:pt x="1246844" y="16913"/>
                      <a:pt x="1262813" y="44477"/>
                    </a:cubicBezTo>
                    <a:cubicBezTo>
                      <a:pt x="1278782" y="72041"/>
                      <a:pt x="1278782" y="106043"/>
                      <a:pt x="1262813" y="133607"/>
                    </a:cubicBezTo>
                    <a:cubicBezTo>
                      <a:pt x="1246844" y="161171"/>
                      <a:pt x="1217347" y="178084"/>
                      <a:pt x="1185491" y="177942"/>
                    </a:cubicBezTo>
                    <a:lnTo>
                      <a:pt x="93291" y="177942"/>
                    </a:lnTo>
                    <a:cubicBezTo>
                      <a:pt x="61435" y="178084"/>
                      <a:pt x="31938" y="161171"/>
                      <a:pt x="15969" y="133607"/>
                    </a:cubicBezTo>
                    <a:cubicBezTo>
                      <a:pt x="0" y="106043"/>
                      <a:pt x="0" y="72041"/>
                      <a:pt x="15969" y="44477"/>
                    </a:cubicBezTo>
                    <a:cubicBezTo>
                      <a:pt x="31938" y="16913"/>
                      <a:pt x="61435" y="0"/>
                      <a:pt x="93291" y="142"/>
                    </a:cubicBezTo>
                    <a:close/>
                  </a:path>
                </a:pathLst>
              </a:custGeom>
              <a:solidFill>
                <a:srgbClr val="E1E1E1"/>
              </a:solidFill>
            </p:spPr>
          </p:sp>
          <p:sp>
            <p:nvSpPr>
              <p:cNvPr name="Freeform 27" id="27"/>
              <p:cNvSpPr/>
              <p:nvPr/>
            </p:nvSpPr>
            <p:spPr>
              <a:xfrm>
                <a:off x="-4391" y="-142"/>
                <a:ext cx="592981" cy="178085"/>
              </a:xfrm>
              <a:custGeom>
                <a:avLst/>
                <a:gdLst/>
                <a:ahLst/>
                <a:cxnLst/>
                <a:rect r="r" b="b" t="t" l="l"/>
                <a:pathLst>
                  <a:path h="178085" w="592981">
                    <a:moveTo>
                      <a:pt x="93291" y="142"/>
                    </a:moveTo>
                    <a:lnTo>
                      <a:pt x="499691" y="142"/>
                    </a:lnTo>
                    <a:lnTo>
                      <a:pt x="499691" y="142"/>
                    </a:lnTo>
                    <a:cubicBezTo>
                      <a:pt x="531547" y="0"/>
                      <a:pt x="561044" y="16913"/>
                      <a:pt x="577013" y="44477"/>
                    </a:cubicBezTo>
                    <a:cubicBezTo>
                      <a:pt x="592982" y="72041"/>
                      <a:pt x="592982" y="106043"/>
                      <a:pt x="577013" y="133607"/>
                    </a:cubicBezTo>
                    <a:cubicBezTo>
                      <a:pt x="561044" y="161171"/>
                      <a:pt x="531547" y="178084"/>
                      <a:pt x="499691" y="177942"/>
                    </a:cubicBezTo>
                    <a:lnTo>
                      <a:pt x="93291" y="177942"/>
                    </a:lnTo>
                    <a:cubicBezTo>
                      <a:pt x="61435" y="178084"/>
                      <a:pt x="31938" y="161171"/>
                      <a:pt x="15969" y="133607"/>
                    </a:cubicBezTo>
                    <a:cubicBezTo>
                      <a:pt x="0" y="106043"/>
                      <a:pt x="0" y="72041"/>
                      <a:pt x="15969" y="44477"/>
                    </a:cubicBezTo>
                    <a:cubicBezTo>
                      <a:pt x="31938" y="16913"/>
                      <a:pt x="61435" y="0"/>
                      <a:pt x="93291" y="142"/>
                    </a:cubicBezTo>
                    <a:close/>
                  </a:path>
                </a:pathLst>
              </a:custGeom>
              <a:solidFill>
                <a:srgbClr val="6CE5E8"/>
              </a:solidFill>
            </p:spPr>
          </p:sp>
        </p:grpSp>
      </p:grpSp>
      <p:pic>
        <p:nvPicPr>
          <p:cNvPr name="Picture 28" id="28"/>
          <p:cNvPicPr>
            <a:picLocks noChangeAspect="true"/>
          </p:cNvPicPr>
          <p:nvPr/>
        </p:nvPicPr>
        <p:blipFill>
          <a:blip r:embed="rId3"/>
          <a:srcRect l="60661" t="53472" r="7225" b="30176"/>
          <a:stretch>
            <a:fillRect/>
          </a:stretch>
        </p:blipFill>
        <p:spPr>
          <a:xfrm flipH="false" flipV="false" rot="0">
            <a:off x="6373900" y="2516783"/>
            <a:ext cx="3224026" cy="1641582"/>
          </a:xfrm>
          <a:prstGeom prst="rect">
            <a:avLst/>
          </a:prstGeom>
        </p:spPr>
      </p:pic>
      <p:sp>
        <p:nvSpPr>
          <p:cNvPr name="TextBox 29" id="29"/>
          <p:cNvSpPr txBox="true"/>
          <p:nvPr/>
        </p:nvSpPr>
        <p:spPr>
          <a:xfrm rot="0">
            <a:off x="578247" y="217170"/>
            <a:ext cx="4298553" cy="514350"/>
          </a:xfrm>
          <a:prstGeom prst="rect">
            <a:avLst/>
          </a:prstGeom>
        </p:spPr>
        <p:txBody>
          <a:bodyPr anchor="t" rtlCol="false" tIns="0" lIns="0" bIns="0" rIns="0">
            <a:spAutoFit/>
          </a:bodyPr>
          <a:lstStyle/>
          <a:p>
            <a:pPr>
              <a:lnSpc>
                <a:spcPts val="4200"/>
              </a:lnSpc>
            </a:pPr>
            <a:r>
              <a:rPr lang="en-US" sz="3000" u="sng">
                <a:solidFill>
                  <a:srgbClr val="FFFFFF"/>
                </a:solidFill>
                <a:latin typeface="Open Sans"/>
              </a:rPr>
              <a:t>Model Selection Process</a:t>
            </a:r>
          </a:p>
        </p:txBody>
      </p:sp>
      <p:sp>
        <p:nvSpPr>
          <p:cNvPr name="TextBox 30" id="30"/>
          <p:cNvSpPr txBox="true"/>
          <p:nvPr/>
        </p:nvSpPr>
        <p:spPr>
          <a:xfrm rot="0">
            <a:off x="422152" y="1197481"/>
            <a:ext cx="8675867" cy="1064447"/>
          </a:xfrm>
          <a:prstGeom prst="rect">
            <a:avLst/>
          </a:prstGeom>
        </p:spPr>
        <p:txBody>
          <a:bodyPr anchor="t" rtlCol="false" tIns="0" lIns="0" bIns="0" rIns="0">
            <a:spAutoFit/>
          </a:bodyPr>
          <a:lstStyle/>
          <a:p>
            <a:pPr>
              <a:lnSpc>
                <a:spcPts val="1714"/>
              </a:lnSpc>
            </a:pPr>
            <a:r>
              <a:rPr lang="en-US" sz="1224">
                <a:solidFill>
                  <a:srgbClr val="000000"/>
                </a:solidFill>
                <a:latin typeface="Open Sans Light"/>
              </a:rPr>
              <a:t>Sebelum masuk ke pembuatan  model, saya terlebih dahulu melakukan feature selection.</a:t>
            </a:r>
          </a:p>
          <a:p>
            <a:pPr>
              <a:lnSpc>
                <a:spcPts val="1714"/>
              </a:lnSpc>
            </a:pPr>
            <a:r>
              <a:rPr lang="en-US" sz="1224">
                <a:solidFill>
                  <a:srgbClr val="000000"/>
                </a:solidFill>
                <a:latin typeface="Open Sans Light"/>
              </a:rPr>
              <a:t>feature selection adalah proses seleksi per-feature pada nilai target sebelum dilakukan  proses pembuatan model, fungsinya adalah agar perfomance model lebih baik dan berguna mengurangi beban model. </a:t>
            </a:r>
          </a:p>
          <a:p>
            <a:pPr>
              <a:lnSpc>
                <a:spcPts val="1714"/>
              </a:lnSpc>
            </a:pPr>
            <a:r>
              <a:rPr lang="en-US" sz="1224">
                <a:solidFill>
                  <a:srgbClr val="000000"/>
                </a:solidFill>
                <a:latin typeface="Open Sans Light"/>
              </a:rPr>
              <a:t>Feature selection yang saya gunakan yaitu melihat nilai IV (I</a:t>
            </a:r>
            <a:r>
              <a:rPr lang="en-US" sz="1224">
                <a:solidFill>
                  <a:srgbClr val="000000"/>
                </a:solidFill>
                <a:latin typeface="Open Sans Light Italics"/>
              </a:rPr>
              <a:t>nformation Value</a:t>
            </a:r>
            <a:r>
              <a:rPr lang="en-US" sz="1224">
                <a:solidFill>
                  <a:srgbClr val="000000"/>
                </a:solidFill>
                <a:latin typeface="Open Sans Light"/>
              </a:rPr>
              <a:t>)</a:t>
            </a:r>
          </a:p>
          <a:p>
            <a:pPr>
              <a:lnSpc>
                <a:spcPts val="1714"/>
              </a:lnSpc>
            </a:pPr>
          </a:p>
        </p:txBody>
      </p:sp>
      <p:sp>
        <p:nvSpPr>
          <p:cNvPr name="TextBox 31" id="31"/>
          <p:cNvSpPr txBox="true"/>
          <p:nvPr/>
        </p:nvSpPr>
        <p:spPr>
          <a:xfrm rot="0">
            <a:off x="4028802" y="2462621"/>
            <a:ext cx="684312" cy="232242"/>
          </a:xfrm>
          <a:prstGeom prst="rect">
            <a:avLst/>
          </a:prstGeom>
        </p:spPr>
        <p:txBody>
          <a:bodyPr anchor="t" rtlCol="false" tIns="0" lIns="0" bIns="0" rIns="0">
            <a:spAutoFit/>
          </a:bodyPr>
          <a:lstStyle/>
          <a:p>
            <a:pPr algn="ctr">
              <a:lnSpc>
                <a:spcPts val="1899"/>
              </a:lnSpc>
            </a:pPr>
            <a:r>
              <a:rPr lang="en-US" sz="1356">
                <a:solidFill>
                  <a:srgbClr val="000000"/>
                </a:solidFill>
                <a:latin typeface="Open Sans Light Bold"/>
              </a:rPr>
              <a:t>IV</a:t>
            </a:r>
          </a:p>
        </p:txBody>
      </p:sp>
      <p:sp>
        <p:nvSpPr>
          <p:cNvPr name="TextBox 32" id="32"/>
          <p:cNvSpPr txBox="true"/>
          <p:nvPr/>
        </p:nvSpPr>
        <p:spPr>
          <a:xfrm rot="0">
            <a:off x="4922396" y="2507258"/>
            <a:ext cx="1354591" cy="163662"/>
          </a:xfrm>
          <a:prstGeom prst="rect">
            <a:avLst/>
          </a:prstGeom>
        </p:spPr>
        <p:txBody>
          <a:bodyPr anchor="t" rtlCol="false" tIns="0" lIns="0" bIns="0" rIns="0">
            <a:spAutoFit/>
          </a:bodyPr>
          <a:lstStyle/>
          <a:p>
            <a:pPr algn="ctr">
              <a:lnSpc>
                <a:spcPts val="1479"/>
              </a:lnSpc>
            </a:pPr>
            <a:r>
              <a:rPr lang="en-US" sz="1056">
                <a:solidFill>
                  <a:srgbClr val="000000"/>
                </a:solidFill>
                <a:latin typeface="Open Sans Light Bold"/>
              </a:rPr>
              <a:t>Tingkat Prediktif</a:t>
            </a:r>
          </a:p>
        </p:txBody>
      </p:sp>
      <p:sp>
        <p:nvSpPr>
          <p:cNvPr name="TextBox 33" id="33"/>
          <p:cNvSpPr txBox="true"/>
          <p:nvPr/>
        </p:nvSpPr>
        <p:spPr>
          <a:xfrm rot="0">
            <a:off x="3908450" y="2704365"/>
            <a:ext cx="684312" cy="233884"/>
          </a:xfrm>
          <a:prstGeom prst="rect">
            <a:avLst/>
          </a:prstGeom>
        </p:spPr>
        <p:txBody>
          <a:bodyPr anchor="t" rtlCol="false" tIns="0" lIns="0" bIns="0" rIns="0">
            <a:spAutoFit/>
          </a:bodyPr>
          <a:lstStyle/>
          <a:p>
            <a:pPr algn="ctr">
              <a:lnSpc>
                <a:spcPts val="1899"/>
              </a:lnSpc>
            </a:pPr>
            <a:r>
              <a:rPr lang="en-US" sz="1356">
                <a:solidFill>
                  <a:srgbClr val="000000"/>
                </a:solidFill>
                <a:latin typeface="Open Sans Light"/>
              </a:rPr>
              <a:t>&lt; 0.02</a:t>
            </a:r>
          </a:p>
        </p:txBody>
      </p:sp>
      <p:sp>
        <p:nvSpPr>
          <p:cNvPr name="TextBox 34" id="34"/>
          <p:cNvSpPr txBox="true"/>
          <p:nvPr/>
        </p:nvSpPr>
        <p:spPr>
          <a:xfrm rot="0">
            <a:off x="4922396" y="2749001"/>
            <a:ext cx="1354591" cy="163662"/>
          </a:xfrm>
          <a:prstGeom prst="rect">
            <a:avLst/>
          </a:prstGeom>
        </p:spPr>
        <p:txBody>
          <a:bodyPr anchor="t" rtlCol="false" tIns="0" lIns="0" bIns="0" rIns="0">
            <a:spAutoFit/>
          </a:bodyPr>
          <a:lstStyle/>
          <a:p>
            <a:pPr algn="ctr">
              <a:lnSpc>
                <a:spcPts val="1479"/>
              </a:lnSpc>
            </a:pPr>
            <a:r>
              <a:rPr lang="en-US" sz="1056">
                <a:solidFill>
                  <a:srgbClr val="000000"/>
                </a:solidFill>
                <a:latin typeface="Open Sans Light"/>
              </a:rPr>
              <a:t>Tidak bermanfaat</a:t>
            </a:r>
          </a:p>
        </p:txBody>
      </p:sp>
      <p:sp>
        <p:nvSpPr>
          <p:cNvPr name="TextBox 35" id="35"/>
          <p:cNvSpPr txBox="true"/>
          <p:nvPr/>
        </p:nvSpPr>
        <p:spPr>
          <a:xfrm rot="0">
            <a:off x="3971652" y="2946108"/>
            <a:ext cx="957663" cy="233884"/>
          </a:xfrm>
          <a:prstGeom prst="rect">
            <a:avLst/>
          </a:prstGeom>
        </p:spPr>
        <p:txBody>
          <a:bodyPr anchor="t" rtlCol="false" tIns="0" lIns="0" bIns="0" rIns="0">
            <a:spAutoFit/>
          </a:bodyPr>
          <a:lstStyle/>
          <a:p>
            <a:pPr algn="ctr">
              <a:lnSpc>
                <a:spcPts val="1899"/>
              </a:lnSpc>
            </a:pPr>
            <a:r>
              <a:rPr lang="en-US" sz="1356">
                <a:solidFill>
                  <a:srgbClr val="000000"/>
                </a:solidFill>
                <a:latin typeface="Open Sans Light"/>
              </a:rPr>
              <a:t>&lt; 0.02 - 0.1</a:t>
            </a:r>
          </a:p>
        </p:txBody>
      </p:sp>
      <p:sp>
        <p:nvSpPr>
          <p:cNvPr name="TextBox 36" id="36"/>
          <p:cNvSpPr txBox="true"/>
          <p:nvPr/>
        </p:nvSpPr>
        <p:spPr>
          <a:xfrm rot="0">
            <a:off x="4922396" y="2990745"/>
            <a:ext cx="761790" cy="163662"/>
          </a:xfrm>
          <a:prstGeom prst="rect">
            <a:avLst/>
          </a:prstGeom>
        </p:spPr>
        <p:txBody>
          <a:bodyPr anchor="t" rtlCol="false" tIns="0" lIns="0" bIns="0" rIns="0">
            <a:spAutoFit/>
          </a:bodyPr>
          <a:lstStyle/>
          <a:p>
            <a:pPr algn="ctr">
              <a:lnSpc>
                <a:spcPts val="1479"/>
              </a:lnSpc>
            </a:pPr>
            <a:r>
              <a:rPr lang="en-US" sz="1056">
                <a:solidFill>
                  <a:srgbClr val="000000"/>
                </a:solidFill>
                <a:latin typeface="Open Sans Light"/>
              </a:rPr>
              <a:t>Lemah</a:t>
            </a:r>
          </a:p>
        </p:txBody>
      </p:sp>
      <p:sp>
        <p:nvSpPr>
          <p:cNvPr name="TextBox 37" id="37"/>
          <p:cNvSpPr txBox="true"/>
          <p:nvPr/>
        </p:nvSpPr>
        <p:spPr>
          <a:xfrm rot="0">
            <a:off x="3873076" y="3187852"/>
            <a:ext cx="957663" cy="233884"/>
          </a:xfrm>
          <a:prstGeom prst="rect">
            <a:avLst/>
          </a:prstGeom>
        </p:spPr>
        <p:txBody>
          <a:bodyPr anchor="t" rtlCol="false" tIns="0" lIns="0" bIns="0" rIns="0">
            <a:spAutoFit/>
          </a:bodyPr>
          <a:lstStyle/>
          <a:p>
            <a:pPr algn="ctr">
              <a:lnSpc>
                <a:spcPts val="1899"/>
              </a:lnSpc>
            </a:pPr>
            <a:r>
              <a:rPr lang="en-US" sz="1356">
                <a:solidFill>
                  <a:srgbClr val="000000"/>
                </a:solidFill>
                <a:latin typeface="Open Sans Light"/>
              </a:rPr>
              <a:t>0.1 - 0.3</a:t>
            </a:r>
          </a:p>
        </p:txBody>
      </p:sp>
      <p:sp>
        <p:nvSpPr>
          <p:cNvPr name="TextBox 38" id="38"/>
          <p:cNvSpPr txBox="true"/>
          <p:nvPr/>
        </p:nvSpPr>
        <p:spPr>
          <a:xfrm rot="0">
            <a:off x="4928448" y="3232488"/>
            <a:ext cx="975354" cy="163662"/>
          </a:xfrm>
          <a:prstGeom prst="rect">
            <a:avLst/>
          </a:prstGeom>
        </p:spPr>
        <p:txBody>
          <a:bodyPr anchor="t" rtlCol="false" tIns="0" lIns="0" bIns="0" rIns="0">
            <a:spAutoFit/>
          </a:bodyPr>
          <a:lstStyle/>
          <a:p>
            <a:pPr algn="ctr">
              <a:lnSpc>
                <a:spcPts val="1479"/>
              </a:lnSpc>
            </a:pPr>
            <a:r>
              <a:rPr lang="en-US" sz="1056">
                <a:solidFill>
                  <a:srgbClr val="000000"/>
                </a:solidFill>
                <a:latin typeface="Open Sans Light"/>
              </a:rPr>
              <a:t>Menengah</a:t>
            </a:r>
          </a:p>
        </p:txBody>
      </p:sp>
      <p:sp>
        <p:nvSpPr>
          <p:cNvPr name="TextBox 39" id="39"/>
          <p:cNvSpPr txBox="true"/>
          <p:nvPr/>
        </p:nvSpPr>
        <p:spPr>
          <a:xfrm rot="0">
            <a:off x="3887737" y="3439120"/>
            <a:ext cx="957663" cy="233884"/>
          </a:xfrm>
          <a:prstGeom prst="rect">
            <a:avLst/>
          </a:prstGeom>
        </p:spPr>
        <p:txBody>
          <a:bodyPr anchor="t" rtlCol="false" tIns="0" lIns="0" bIns="0" rIns="0">
            <a:spAutoFit/>
          </a:bodyPr>
          <a:lstStyle/>
          <a:p>
            <a:pPr algn="ctr">
              <a:lnSpc>
                <a:spcPts val="1899"/>
              </a:lnSpc>
            </a:pPr>
            <a:r>
              <a:rPr lang="en-US" sz="1356">
                <a:solidFill>
                  <a:srgbClr val="000000"/>
                </a:solidFill>
                <a:latin typeface="Open Sans Light"/>
              </a:rPr>
              <a:t>0.3 - 0.5</a:t>
            </a:r>
          </a:p>
        </p:txBody>
      </p:sp>
      <p:sp>
        <p:nvSpPr>
          <p:cNvPr name="TextBox 40" id="40"/>
          <p:cNvSpPr txBox="true"/>
          <p:nvPr/>
        </p:nvSpPr>
        <p:spPr>
          <a:xfrm rot="0">
            <a:off x="4922396" y="3483756"/>
            <a:ext cx="656583" cy="163662"/>
          </a:xfrm>
          <a:prstGeom prst="rect">
            <a:avLst/>
          </a:prstGeom>
        </p:spPr>
        <p:txBody>
          <a:bodyPr anchor="t" rtlCol="false" tIns="0" lIns="0" bIns="0" rIns="0">
            <a:spAutoFit/>
          </a:bodyPr>
          <a:lstStyle/>
          <a:p>
            <a:pPr algn="ctr">
              <a:lnSpc>
                <a:spcPts val="1479"/>
              </a:lnSpc>
            </a:pPr>
            <a:r>
              <a:rPr lang="en-US" sz="1056">
                <a:solidFill>
                  <a:srgbClr val="000000"/>
                </a:solidFill>
                <a:latin typeface="Open Sans Light"/>
              </a:rPr>
              <a:t>Kuat</a:t>
            </a:r>
          </a:p>
        </p:txBody>
      </p:sp>
      <p:sp>
        <p:nvSpPr>
          <p:cNvPr name="TextBox 41" id="41"/>
          <p:cNvSpPr txBox="true"/>
          <p:nvPr/>
        </p:nvSpPr>
        <p:spPr>
          <a:xfrm rot="0">
            <a:off x="3883433" y="3775160"/>
            <a:ext cx="684312" cy="233884"/>
          </a:xfrm>
          <a:prstGeom prst="rect">
            <a:avLst/>
          </a:prstGeom>
        </p:spPr>
        <p:txBody>
          <a:bodyPr anchor="t" rtlCol="false" tIns="0" lIns="0" bIns="0" rIns="0">
            <a:spAutoFit/>
          </a:bodyPr>
          <a:lstStyle/>
          <a:p>
            <a:pPr algn="ctr">
              <a:lnSpc>
                <a:spcPts val="1899"/>
              </a:lnSpc>
            </a:pPr>
            <a:r>
              <a:rPr lang="en-US" sz="1356">
                <a:solidFill>
                  <a:srgbClr val="000000"/>
                </a:solidFill>
                <a:latin typeface="Open Sans Light"/>
              </a:rPr>
              <a:t> &gt; 0.5</a:t>
            </a:r>
          </a:p>
        </p:txBody>
      </p:sp>
      <p:sp>
        <p:nvSpPr>
          <p:cNvPr name="TextBox 42" id="42"/>
          <p:cNvSpPr txBox="true"/>
          <p:nvPr/>
        </p:nvSpPr>
        <p:spPr>
          <a:xfrm rot="0">
            <a:off x="5051293" y="3690388"/>
            <a:ext cx="1131084" cy="318656"/>
          </a:xfrm>
          <a:prstGeom prst="rect">
            <a:avLst/>
          </a:prstGeom>
        </p:spPr>
        <p:txBody>
          <a:bodyPr anchor="t" rtlCol="false" tIns="0" lIns="0" bIns="0" rIns="0">
            <a:spAutoFit/>
          </a:bodyPr>
          <a:lstStyle/>
          <a:p>
            <a:pPr algn="ctr">
              <a:lnSpc>
                <a:spcPts val="1322"/>
              </a:lnSpc>
            </a:pPr>
            <a:r>
              <a:rPr lang="en-US" sz="944">
                <a:solidFill>
                  <a:srgbClr val="000000"/>
                </a:solidFill>
                <a:latin typeface="Open Sans Light"/>
              </a:rPr>
              <a:t>sangat kuat, namun hati-hati</a:t>
            </a:r>
          </a:p>
        </p:txBody>
      </p:sp>
      <p:sp>
        <p:nvSpPr>
          <p:cNvPr name="TextBox 43" id="43"/>
          <p:cNvSpPr txBox="true"/>
          <p:nvPr/>
        </p:nvSpPr>
        <p:spPr>
          <a:xfrm rot="0">
            <a:off x="6444640" y="2592600"/>
            <a:ext cx="3120647" cy="1455419"/>
          </a:xfrm>
          <a:prstGeom prst="rect">
            <a:avLst/>
          </a:prstGeom>
        </p:spPr>
        <p:txBody>
          <a:bodyPr anchor="t" rtlCol="false" tIns="0" lIns="0" bIns="0" rIns="0">
            <a:spAutoFit/>
          </a:bodyPr>
          <a:lstStyle/>
          <a:p>
            <a:pPr>
              <a:lnSpc>
                <a:spcPts val="1680"/>
              </a:lnSpc>
            </a:pPr>
            <a:r>
              <a:rPr lang="en-US" sz="1200">
                <a:solidFill>
                  <a:srgbClr val="000000"/>
                </a:solidFill>
                <a:latin typeface="Open Sans Light"/>
              </a:rPr>
              <a:t>bisa kita lihat bahwa feature yang kita punya adalah feature-feature kategori lemah dan tidak bermanfaat bagi Target dan akan menghasilkan model kurang predicted, maka dari itu saya akan menggunakan fitur lemah tersebut kedalam model, dan menghapus feature yang tidak bermanfaat.</a:t>
            </a:r>
          </a:p>
        </p:txBody>
      </p:sp>
      <p:pic>
        <p:nvPicPr>
          <p:cNvPr name="Picture 44" id="44"/>
          <p:cNvPicPr>
            <a:picLocks noChangeAspect="true"/>
          </p:cNvPicPr>
          <p:nvPr/>
        </p:nvPicPr>
        <p:blipFill>
          <a:blip r:embed="rId3"/>
          <a:srcRect l="60661" t="56359" r="23492" b="33829"/>
          <a:stretch>
            <a:fillRect/>
          </a:stretch>
        </p:blipFill>
        <p:spPr>
          <a:xfrm flipH="false" flipV="false" rot="0">
            <a:off x="422152" y="4686221"/>
            <a:ext cx="2459333" cy="1522704"/>
          </a:xfrm>
          <a:prstGeom prst="rect">
            <a:avLst/>
          </a:prstGeom>
        </p:spPr>
      </p:pic>
      <p:sp>
        <p:nvSpPr>
          <p:cNvPr name="TextBox 45" id="45"/>
          <p:cNvSpPr txBox="true"/>
          <p:nvPr/>
        </p:nvSpPr>
        <p:spPr>
          <a:xfrm rot="0">
            <a:off x="661469" y="4851197"/>
            <a:ext cx="1188874" cy="198119"/>
          </a:xfrm>
          <a:prstGeom prst="rect">
            <a:avLst/>
          </a:prstGeom>
        </p:spPr>
        <p:txBody>
          <a:bodyPr anchor="t" rtlCol="false" tIns="0" lIns="0" bIns="0" rIns="0">
            <a:spAutoFit/>
          </a:bodyPr>
          <a:lstStyle/>
          <a:p>
            <a:pPr>
              <a:lnSpc>
                <a:spcPts val="1680"/>
              </a:lnSpc>
            </a:pPr>
            <a:r>
              <a:rPr lang="en-US" sz="1200" u="sng">
                <a:solidFill>
                  <a:srgbClr val="000000"/>
                </a:solidFill>
                <a:latin typeface="Open Sans Light Bold"/>
              </a:rPr>
              <a:t>Modelling</a:t>
            </a:r>
          </a:p>
        </p:txBody>
      </p:sp>
      <p:sp>
        <p:nvSpPr>
          <p:cNvPr name="TextBox 46" id="46"/>
          <p:cNvSpPr txBox="true"/>
          <p:nvPr/>
        </p:nvSpPr>
        <p:spPr>
          <a:xfrm rot="0">
            <a:off x="492891" y="5129438"/>
            <a:ext cx="1708966" cy="617219"/>
          </a:xfrm>
          <a:prstGeom prst="rect">
            <a:avLst/>
          </a:prstGeom>
        </p:spPr>
        <p:txBody>
          <a:bodyPr anchor="t" rtlCol="false" tIns="0" lIns="0" bIns="0" rIns="0">
            <a:spAutoFit/>
          </a:bodyPr>
          <a:lstStyle/>
          <a:p>
            <a:pPr marL="259085" indent="-129542" lvl="1">
              <a:lnSpc>
                <a:spcPts val="1680"/>
              </a:lnSpc>
              <a:buFont typeface="Arial"/>
              <a:buChar char="•"/>
            </a:pPr>
            <a:r>
              <a:rPr lang="en-US" sz="1200">
                <a:solidFill>
                  <a:srgbClr val="000000"/>
                </a:solidFill>
                <a:latin typeface="Open Sans Light"/>
              </a:rPr>
              <a:t>Logistic Regression</a:t>
            </a:r>
          </a:p>
          <a:p>
            <a:pPr marL="259085" indent="-129542" lvl="1">
              <a:lnSpc>
                <a:spcPts val="1680"/>
              </a:lnSpc>
              <a:buFont typeface="Arial"/>
              <a:buChar char="•"/>
            </a:pPr>
            <a:r>
              <a:rPr lang="en-US" sz="1200">
                <a:solidFill>
                  <a:srgbClr val="000000"/>
                </a:solidFill>
                <a:latin typeface="Open Sans Light"/>
              </a:rPr>
              <a:t>Random Forest</a:t>
            </a:r>
          </a:p>
          <a:p>
            <a:pPr marL="259085" indent="-129542" lvl="1">
              <a:lnSpc>
                <a:spcPts val="1680"/>
              </a:lnSpc>
              <a:buFont typeface="Arial"/>
              <a:buChar char="•"/>
            </a:pPr>
            <a:r>
              <a:rPr lang="en-US" sz="1200">
                <a:solidFill>
                  <a:srgbClr val="000000"/>
                </a:solidFill>
                <a:latin typeface="Open Sans Light"/>
              </a:rPr>
              <a:t>XGB</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949851" y="1461967"/>
            <a:ext cx="3377109" cy="2620069"/>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13345" y="4529512"/>
            <a:ext cx="2850120" cy="1819738"/>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5314533" y="1385506"/>
            <a:ext cx="2870793" cy="2772991"/>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4876800" y="4407572"/>
            <a:ext cx="3746260" cy="2063618"/>
          </a:xfrm>
          <a:prstGeom prst="rect">
            <a:avLst/>
          </a:prstGeom>
        </p:spPr>
      </p:pic>
      <p:sp>
        <p:nvSpPr>
          <p:cNvPr name="TextBox 6" id="6"/>
          <p:cNvSpPr txBox="true"/>
          <p:nvPr/>
        </p:nvSpPr>
        <p:spPr>
          <a:xfrm rot="0">
            <a:off x="949851" y="446907"/>
            <a:ext cx="3377109" cy="514350"/>
          </a:xfrm>
          <a:prstGeom prst="rect">
            <a:avLst/>
          </a:prstGeom>
        </p:spPr>
        <p:txBody>
          <a:bodyPr anchor="t" rtlCol="false" tIns="0" lIns="0" bIns="0" rIns="0">
            <a:spAutoFit/>
          </a:bodyPr>
          <a:lstStyle/>
          <a:p>
            <a:pPr algn="ctr">
              <a:lnSpc>
                <a:spcPts val="4200"/>
              </a:lnSpc>
            </a:pPr>
            <a:r>
              <a:rPr lang="en-US" sz="3000" u="sng">
                <a:solidFill>
                  <a:srgbClr val="FFFFFF"/>
                </a:solidFill>
                <a:latin typeface="Open Sans"/>
              </a:rPr>
              <a:t>Logistic Regression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839964" y="880158"/>
            <a:ext cx="3269366" cy="3050953"/>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839964" y="4372696"/>
            <a:ext cx="3126613" cy="2003397"/>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5197316" y="855828"/>
            <a:ext cx="3183747" cy="3075283"/>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5197316" y="4372696"/>
            <a:ext cx="3250441" cy="2127561"/>
          </a:xfrm>
          <a:prstGeom prst="rect">
            <a:avLst/>
          </a:prstGeom>
        </p:spPr>
      </p:pic>
      <p:sp>
        <p:nvSpPr>
          <p:cNvPr name="TextBox 6" id="6"/>
          <p:cNvSpPr txBox="true"/>
          <p:nvPr/>
        </p:nvSpPr>
        <p:spPr>
          <a:xfrm rot="0">
            <a:off x="731520" y="217170"/>
            <a:ext cx="2880023" cy="514350"/>
          </a:xfrm>
          <a:prstGeom prst="rect">
            <a:avLst/>
          </a:prstGeom>
        </p:spPr>
        <p:txBody>
          <a:bodyPr anchor="t" rtlCol="false" tIns="0" lIns="0" bIns="0" rIns="0">
            <a:spAutoFit/>
          </a:bodyPr>
          <a:lstStyle/>
          <a:p>
            <a:pPr algn="ctr">
              <a:lnSpc>
                <a:spcPts val="4200"/>
              </a:lnSpc>
            </a:pPr>
            <a:r>
              <a:rPr lang="en-US" sz="3000" u="sng">
                <a:solidFill>
                  <a:srgbClr val="FFFFFF"/>
                </a:solidFill>
                <a:latin typeface="Open Sans Bold"/>
              </a:rPr>
              <a:t>Random Forest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731520" y="731520"/>
            <a:ext cx="3479466" cy="3045381"/>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731520" y="4205047"/>
            <a:ext cx="3159309" cy="2024347"/>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5414205" y="731520"/>
            <a:ext cx="3152790" cy="3045381"/>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5414205" y="4363913"/>
            <a:ext cx="2955621" cy="1865481"/>
          </a:xfrm>
          <a:prstGeom prst="rect">
            <a:avLst/>
          </a:prstGeom>
        </p:spPr>
      </p:pic>
      <p:sp>
        <p:nvSpPr>
          <p:cNvPr name="TextBox 6" id="6"/>
          <p:cNvSpPr txBox="true"/>
          <p:nvPr/>
        </p:nvSpPr>
        <p:spPr>
          <a:xfrm rot="0">
            <a:off x="731520" y="104658"/>
            <a:ext cx="2129723" cy="514350"/>
          </a:xfrm>
          <a:prstGeom prst="rect">
            <a:avLst/>
          </a:prstGeom>
        </p:spPr>
        <p:txBody>
          <a:bodyPr anchor="t" rtlCol="false" tIns="0" lIns="0" bIns="0" rIns="0">
            <a:spAutoFit/>
          </a:bodyPr>
          <a:lstStyle/>
          <a:p>
            <a:pPr>
              <a:lnSpc>
                <a:spcPts val="4200"/>
              </a:lnSpc>
            </a:pPr>
            <a:r>
              <a:rPr lang="en-US" sz="3000" u="sng">
                <a:solidFill>
                  <a:srgbClr val="FFFFFF"/>
                </a:solidFill>
                <a:latin typeface="Open Sans Bold"/>
              </a:rPr>
              <a:t>XGBoost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917239" y="1956076"/>
            <a:ext cx="3919122" cy="3928799"/>
          </a:xfrm>
          <a:prstGeom prst="rect">
            <a:avLst/>
          </a:prstGeom>
        </p:spPr>
      </p:pic>
      <p:sp>
        <p:nvSpPr>
          <p:cNvPr name="TextBox 3" id="3"/>
          <p:cNvSpPr txBox="true"/>
          <p:nvPr/>
        </p:nvSpPr>
        <p:spPr>
          <a:xfrm rot="0">
            <a:off x="731520" y="217170"/>
            <a:ext cx="2051844" cy="514350"/>
          </a:xfrm>
          <a:prstGeom prst="rect">
            <a:avLst/>
          </a:prstGeom>
        </p:spPr>
        <p:txBody>
          <a:bodyPr anchor="t" rtlCol="false" tIns="0" lIns="0" bIns="0" rIns="0">
            <a:spAutoFit/>
          </a:bodyPr>
          <a:lstStyle/>
          <a:p>
            <a:pPr algn="ctr">
              <a:lnSpc>
                <a:spcPts val="4200"/>
              </a:lnSpc>
            </a:pPr>
            <a:r>
              <a:rPr lang="en-US" sz="3000" u="sng">
                <a:solidFill>
                  <a:srgbClr val="FFFFFF"/>
                </a:solidFill>
                <a:latin typeface="Open Sans"/>
              </a:rPr>
              <a:t>Final Model</a:t>
            </a:r>
          </a:p>
        </p:txBody>
      </p:sp>
      <p:sp>
        <p:nvSpPr>
          <p:cNvPr name="TextBox 4" id="4"/>
          <p:cNvSpPr txBox="true"/>
          <p:nvPr/>
        </p:nvSpPr>
        <p:spPr>
          <a:xfrm rot="0">
            <a:off x="575621" y="933244"/>
            <a:ext cx="1553468" cy="372745"/>
          </a:xfrm>
          <a:prstGeom prst="rect">
            <a:avLst/>
          </a:prstGeom>
        </p:spPr>
        <p:txBody>
          <a:bodyPr anchor="t" rtlCol="false" tIns="0" lIns="0" bIns="0" rIns="0">
            <a:spAutoFit/>
          </a:bodyPr>
          <a:lstStyle/>
          <a:p>
            <a:pPr algn="ctr" marL="474979" indent="-237490" lvl="1">
              <a:lnSpc>
                <a:spcPts val="3079"/>
              </a:lnSpc>
              <a:buFont typeface="Arial"/>
              <a:buChar char="•"/>
            </a:pPr>
            <a:r>
              <a:rPr lang="en-US" sz="2199">
                <a:solidFill>
                  <a:srgbClr val="FFFFFF"/>
                </a:solidFill>
                <a:latin typeface="Open Sans Light"/>
              </a:rPr>
              <a:t>XGBoost</a:t>
            </a:r>
          </a:p>
        </p:txBody>
      </p:sp>
      <p:sp>
        <p:nvSpPr>
          <p:cNvPr name="TextBox 5" id="5"/>
          <p:cNvSpPr txBox="true"/>
          <p:nvPr/>
        </p:nvSpPr>
        <p:spPr>
          <a:xfrm rot="0">
            <a:off x="1063632" y="1329981"/>
            <a:ext cx="5772729" cy="540370"/>
          </a:xfrm>
          <a:prstGeom prst="rect">
            <a:avLst/>
          </a:prstGeom>
        </p:spPr>
        <p:txBody>
          <a:bodyPr anchor="t" rtlCol="false" tIns="0" lIns="0" bIns="0" rIns="0">
            <a:spAutoFit/>
          </a:bodyPr>
          <a:lstStyle/>
          <a:p>
            <a:pPr>
              <a:lnSpc>
                <a:spcPts val="2240"/>
              </a:lnSpc>
            </a:pPr>
            <a:r>
              <a:rPr lang="en-US" sz="1600">
                <a:solidFill>
                  <a:srgbClr val="FFFFFF"/>
                </a:solidFill>
                <a:latin typeface="Open Sans Light"/>
              </a:rPr>
              <a:t>bisa dilihat sebelumnya bahwa tanpa teknik oversampling XGboost mengahsilkan perfomance model baik.</a:t>
            </a:r>
          </a:p>
        </p:txBody>
      </p:sp>
      <p:sp>
        <p:nvSpPr>
          <p:cNvPr name="TextBox 6" id="6"/>
          <p:cNvSpPr txBox="true"/>
          <p:nvPr/>
        </p:nvSpPr>
        <p:spPr>
          <a:xfrm rot="0">
            <a:off x="2783364" y="6257524"/>
            <a:ext cx="986414" cy="257175"/>
          </a:xfrm>
          <a:prstGeom prst="rect">
            <a:avLst/>
          </a:prstGeom>
        </p:spPr>
        <p:txBody>
          <a:bodyPr anchor="t" rtlCol="false" tIns="0" lIns="0" bIns="0" rIns="0">
            <a:spAutoFit/>
          </a:bodyPr>
          <a:lstStyle/>
          <a:p>
            <a:pPr algn="ctr" marL="0" indent="0" lvl="0">
              <a:lnSpc>
                <a:spcPts val="2100"/>
              </a:lnSpc>
              <a:spcBef>
                <a:spcPct val="0"/>
              </a:spcBef>
            </a:pPr>
            <a:r>
              <a:rPr lang="en-US" sz="1500" u="none">
                <a:solidFill>
                  <a:srgbClr val="E898AC"/>
                </a:solidFill>
                <a:latin typeface="Open Sans Light Bold"/>
              </a:rPr>
              <a:t>accuracy</a:t>
            </a:r>
          </a:p>
        </p:txBody>
      </p:sp>
      <p:sp>
        <p:nvSpPr>
          <p:cNvPr name="TextBox 7" id="7"/>
          <p:cNvSpPr txBox="true"/>
          <p:nvPr/>
        </p:nvSpPr>
        <p:spPr>
          <a:xfrm rot="0">
            <a:off x="2783364" y="5942025"/>
            <a:ext cx="986414" cy="257175"/>
          </a:xfrm>
          <a:prstGeom prst="rect">
            <a:avLst/>
          </a:prstGeom>
        </p:spPr>
        <p:txBody>
          <a:bodyPr anchor="t" rtlCol="false" tIns="0" lIns="0" bIns="0" rIns="0">
            <a:spAutoFit/>
          </a:bodyPr>
          <a:lstStyle/>
          <a:p>
            <a:pPr algn="ctr" marL="0" indent="0" lvl="0">
              <a:lnSpc>
                <a:spcPts val="2100"/>
              </a:lnSpc>
              <a:spcBef>
                <a:spcPct val="0"/>
              </a:spcBef>
            </a:pPr>
            <a:r>
              <a:rPr lang="en-US" sz="1500">
                <a:solidFill>
                  <a:srgbClr val="E898AC"/>
                </a:solidFill>
                <a:latin typeface="Open Sans Light Bold"/>
              </a:rPr>
              <a:t>82%</a:t>
            </a:r>
          </a:p>
        </p:txBody>
      </p:sp>
      <p:sp>
        <p:nvSpPr>
          <p:cNvPr name="TextBox 8" id="8"/>
          <p:cNvSpPr txBox="true"/>
          <p:nvPr/>
        </p:nvSpPr>
        <p:spPr>
          <a:xfrm rot="0">
            <a:off x="4588509" y="6257524"/>
            <a:ext cx="986414" cy="257175"/>
          </a:xfrm>
          <a:prstGeom prst="rect">
            <a:avLst/>
          </a:prstGeom>
        </p:spPr>
        <p:txBody>
          <a:bodyPr anchor="t" rtlCol="false" tIns="0" lIns="0" bIns="0" rIns="0">
            <a:spAutoFit/>
          </a:bodyPr>
          <a:lstStyle/>
          <a:p>
            <a:pPr algn="ctr" marL="0" indent="0" lvl="0">
              <a:lnSpc>
                <a:spcPts val="2100"/>
              </a:lnSpc>
              <a:spcBef>
                <a:spcPct val="0"/>
              </a:spcBef>
            </a:pPr>
            <a:r>
              <a:rPr lang="en-US" sz="1500">
                <a:solidFill>
                  <a:srgbClr val="00CFCC"/>
                </a:solidFill>
                <a:latin typeface="Open Sans Light"/>
              </a:rPr>
              <a:t>precision</a:t>
            </a:r>
          </a:p>
        </p:txBody>
      </p:sp>
      <p:sp>
        <p:nvSpPr>
          <p:cNvPr name="TextBox 9" id="9"/>
          <p:cNvSpPr txBox="true"/>
          <p:nvPr/>
        </p:nvSpPr>
        <p:spPr>
          <a:xfrm rot="0">
            <a:off x="4588509" y="5942025"/>
            <a:ext cx="986414" cy="257175"/>
          </a:xfrm>
          <a:prstGeom prst="rect">
            <a:avLst/>
          </a:prstGeom>
        </p:spPr>
        <p:txBody>
          <a:bodyPr anchor="t" rtlCol="false" tIns="0" lIns="0" bIns="0" rIns="0">
            <a:spAutoFit/>
          </a:bodyPr>
          <a:lstStyle/>
          <a:p>
            <a:pPr algn="ctr" marL="0" indent="0" lvl="0">
              <a:lnSpc>
                <a:spcPts val="2100"/>
              </a:lnSpc>
              <a:spcBef>
                <a:spcPct val="0"/>
              </a:spcBef>
            </a:pPr>
            <a:r>
              <a:rPr lang="en-US" sz="1500">
                <a:solidFill>
                  <a:srgbClr val="00CFCC"/>
                </a:solidFill>
                <a:latin typeface="Open Sans Light Bold"/>
              </a:rPr>
              <a:t>88%</a:t>
            </a:r>
          </a:p>
        </p:txBody>
      </p:sp>
      <p:sp>
        <p:nvSpPr>
          <p:cNvPr name="TextBox 10" id="10"/>
          <p:cNvSpPr txBox="true"/>
          <p:nvPr/>
        </p:nvSpPr>
        <p:spPr>
          <a:xfrm rot="0">
            <a:off x="6054712" y="6257524"/>
            <a:ext cx="986414" cy="257175"/>
          </a:xfrm>
          <a:prstGeom prst="rect">
            <a:avLst/>
          </a:prstGeom>
        </p:spPr>
        <p:txBody>
          <a:bodyPr anchor="t" rtlCol="false" tIns="0" lIns="0" bIns="0" rIns="0">
            <a:spAutoFit/>
          </a:bodyPr>
          <a:lstStyle/>
          <a:p>
            <a:pPr algn="ctr" marL="0" indent="0" lvl="0">
              <a:lnSpc>
                <a:spcPts val="2100"/>
              </a:lnSpc>
              <a:spcBef>
                <a:spcPct val="0"/>
              </a:spcBef>
            </a:pPr>
            <a:r>
              <a:rPr lang="en-US" sz="1500">
                <a:solidFill>
                  <a:srgbClr val="FF9973"/>
                </a:solidFill>
                <a:latin typeface="Open Sans Light"/>
              </a:rPr>
              <a:t>recall</a:t>
            </a:r>
          </a:p>
        </p:txBody>
      </p:sp>
      <p:sp>
        <p:nvSpPr>
          <p:cNvPr name="TextBox 11" id="11"/>
          <p:cNvSpPr txBox="true"/>
          <p:nvPr/>
        </p:nvSpPr>
        <p:spPr>
          <a:xfrm rot="0">
            <a:off x="6054712" y="5942025"/>
            <a:ext cx="986414" cy="257175"/>
          </a:xfrm>
          <a:prstGeom prst="rect">
            <a:avLst/>
          </a:prstGeom>
        </p:spPr>
        <p:txBody>
          <a:bodyPr anchor="t" rtlCol="false" tIns="0" lIns="0" bIns="0" rIns="0">
            <a:spAutoFit/>
          </a:bodyPr>
          <a:lstStyle/>
          <a:p>
            <a:pPr algn="ctr" marL="0" indent="0" lvl="0">
              <a:lnSpc>
                <a:spcPts val="2100"/>
              </a:lnSpc>
              <a:spcBef>
                <a:spcPct val="0"/>
              </a:spcBef>
            </a:pPr>
            <a:r>
              <a:rPr lang="en-US" sz="1500">
                <a:solidFill>
                  <a:srgbClr val="FF9973"/>
                </a:solidFill>
                <a:latin typeface="Open Sans Light Bold"/>
              </a:rPr>
              <a:t>81 %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07199" y="674370"/>
            <a:ext cx="5707559" cy="521335"/>
          </a:xfrm>
          <a:prstGeom prst="rect">
            <a:avLst/>
          </a:prstGeom>
        </p:spPr>
        <p:txBody>
          <a:bodyPr anchor="t" rtlCol="false" tIns="0" lIns="0" bIns="0" rIns="0">
            <a:spAutoFit/>
          </a:bodyPr>
          <a:lstStyle/>
          <a:p>
            <a:pPr algn="ctr">
              <a:lnSpc>
                <a:spcPts val="4340"/>
              </a:lnSpc>
            </a:pPr>
            <a:r>
              <a:rPr lang="en-US" sz="3100" u="sng">
                <a:solidFill>
                  <a:srgbClr val="FFFFFF"/>
                </a:solidFill>
                <a:latin typeface="Open Sans"/>
              </a:rPr>
              <a:t>Business Problem and Solution</a:t>
            </a:r>
          </a:p>
        </p:txBody>
      </p:sp>
      <p:pic>
        <p:nvPicPr>
          <p:cNvPr name="Picture 3" id="3"/>
          <p:cNvPicPr>
            <a:picLocks noChangeAspect="true"/>
          </p:cNvPicPr>
          <p:nvPr/>
        </p:nvPicPr>
        <p:blipFill>
          <a:blip r:embed="rId2"/>
          <a:srcRect l="6325" t="50570" r="0" b="22025"/>
          <a:stretch>
            <a:fillRect/>
          </a:stretch>
        </p:blipFill>
        <p:spPr>
          <a:xfrm flipH="false" flipV="false" rot="0">
            <a:off x="1007199" y="1521243"/>
            <a:ext cx="8014881" cy="2344676"/>
          </a:xfrm>
          <a:prstGeom prst="rect">
            <a:avLst/>
          </a:prstGeom>
        </p:spPr>
      </p:pic>
      <p:sp>
        <p:nvSpPr>
          <p:cNvPr name="TextBox 4" id="4"/>
          <p:cNvSpPr txBox="true"/>
          <p:nvPr/>
        </p:nvSpPr>
        <p:spPr>
          <a:xfrm rot="0">
            <a:off x="1189984" y="1704854"/>
            <a:ext cx="7507145" cy="925830"/>
          </a:xfrm>
          <a:prstGeom prst="rect">
            <a:avLst/>
          </a:prstGeom>
        </p:spPr>
        <p:txBody>
          <a:bodyPr anchor="t" rtlCol="false" tIns="0" lIns="0" bIns="0" rIns="0">
            <a:spAutoFit/>
          </a:bodyPr>
          <a:lstStyle/>
          <a:p>
            <a:pPr>
              <a:lnSpc>
                <a:spcPts val="2520"/>
              </a:lnSpc>
            </a:pPr>
            <a:r>
              <a:rPr lang="en-US" sz="1800">
                <a:solidFill>
                  <a:srgbClr val="000000"/>
                </a:solidFill>
                <a:latin typeface="Open Sans Light"/>
              </a:rPr>
              <a:t>banyak sekali feature-feature dengan IV rendah terhadap target, maka penting bagi kita mencari feature-feature baru agar bisa mempertahankan model yang kita buat kedepannya.</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CFCECE"/>
        </a:solidFill>
      </p:bgPr>
    </p:bg>
    <p:spTree>
      <p:nvGrpSpPr>
        <p:cNvPr id="1" name=""/>
        <p:cNvGrpSpPr/>
        <p:nvPr/>
      </p:nvGrpSpPr>
      <p:grpSpPr>
        <a:xfrm>
          <a:off x="0" y="0"/>
          <a:ext cx="0" cy="0"/>
          <a:chOff x="0" y="0"/>
          <a:chExt cx="0" cy="0"/>
        </a:xfrm>
      </p:grpSpPr>
      <p:sp>
        <p:nvSpPr>
          <p:cNvPr name="TextBox 2" id="2"/>
          <p:cNvSpPr txBox="true"/>
          <p:nvPr/>
        </p:nvSpPr>
        <p:spPr>
          <a:xfrm rot="0">
            <a:off x="3147268" y="2824410"/>
            <a:ext cx="3459063" cy="986155"/>
          </a:xfrm>
          <a:prstGeom prst="rect">
            <a:avLst/>
          </a:prstGeom>
        </p:spPr>
        <p:txBody>
          <a:bodyPr anchor="t" rtlCol="false" tIns="0" lIns="0" bIns="0" rIns="0">
            <a:spAutoFit/>
          </a:bodyPr>
          <a:lstStyle/>
          <a:p>
            <a:pPr algn="ctr">
              <a:lnSpc>
                <a:spcPts val="8119"/>
              </a:lnSpc>
            </a:pPr>
            <a:r>
              <a:rPr lang="en-US" sz="5799" spc="-144">
                <a:solidFill>
                  <a:srgbClr val="000000"/>
                </a:solidFill>
                <a:latin typeface="Cardo"/>
              </a:rPr>
              <a:t>Thank You</a:t>
            </a:r>
          </a:p>
        </p:txBody>
      </p:sp>
      <p:sp>
        <p:nvSpPr>
          <p:cNvPr name="TextBox 3" id="3"/>
          <p:cNvSpPr txBox="true"/>
          <p:nvPr/>
        </p:nvSpPr>
        <p:spPr>
          <a:xfrm rot="0">
            <a:off x="2891730" y="2417640"/>
            <a:ext cx="3970139" cy="372744"/>
          </a:xfrm>
          <a:prstGeom prst="rect">
            <a:avLst/>
          </a:prstGeom>
        </p:spPr>
        <p:txBody>
          <a:bodyPr anchor="t" rtlCol="false" tIns="0" lIns="0" bIns="0" rIns="0">
            <a:spAutoFit/>
          </a:bodyPr>
          <a:lstStyle/>
          <a:p>
            <a:pPr algn="ctr">
              <a:lnSpc>
                <a:spcPts val="3080"/>
              </a:lnSpc>
            </a:pPr>
            <a:r>
              <a:rPr lang="en-US" sz="2200" spc="176">
                <a:solidFill>
                  <a:srgbClr val="000000"/>
                </a:solidFill>
                <a:latin typeface="Didact Gothic"/>
              </a:rPr>
              <a:t>Do you have any questions?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DAFISi9s6wg</dc:identifier>
  <dcterms:modified xsi:type="dcterms:W3CDTF">2011-08-01T06:04:30Z</dcterms:modified>
  <cp:revision>1</cp:revision>
  <dc:title>Salinan dari CREDIT RISK PREDICTION</dc:title>
</cp:coreProperties>
</file>

<file path=docProps/thumbnail.jpeg>
</file>